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sldIdLst>
    <p:sldId id="256" r:id="rId2"/>
    <p:sldId id="399" r:id="rId3"/>
    <p:sldId id="316" r:id="rId4"/>
    <p:sldId id="317" r:id="rId5"/>
    <p:sldId id="336" r:id="rId6"/>
    <p:sldId id="337" r:id="rId7"/>
    <p:sldId id="366" r:id="rId8"/>
    <p:sldId id="402" r:id="rId9"/>
    <p:sldId id="403" r:id="rId10"/>
    <p:sldId id="404" r:id="rId11"/>
    <p:sldId id="407" r:id="rId12"/>
    <p:sldId id="408" r:id="rId13"/>
    <p:sldId id="409" r:id="rId14"/>
    <p:sldId id="410" r:id="rId15"/>
    <p:sldId id="406" r:id="rId16"/>
    <p:sldId id="411" r:id="rId17"/>
    <p:sldId id="412" r:id="rId18"/>
    <p:sldId id="413" r:id="rId19"/>
    <p:sldId id="405" r:id="rId20"/>
    <p:sldId id="414" r:id="rId21"/>
    <p:sldId id="415" r:id="rId22"/>
    <p:sldId id="450" r:id="rId23"/>
    <p:sldId id="416" r:id="rId24"/>
    <p:sldId id="417" r:id="rId25"/>
    <p:sldId id="418" r:id="rId26"/>
    <p:sldId id="419" r:id="rId27"/>
    <p:sldId id="421" r:id="rId28"/>
    <p:sldId id="423" r:id="rId29"/>
    <p:sldId id="422" r:id="rId30"/>
    <p:sldId id="424" r:id="rId31"/>
    <p:sldId id="400" r:id="rId32"/>
    <p:sldId id="318" r:id="rId33"/>
    <p:sldId id="335" r:id="rId34"/>
    <p:sldId id="425" r:id="rId35"/>
    <p:sldId id="426" r:id="rId36"/>
    <p:sldId id="427" r:id="rId37"/>
    <p:sldId id="428" r:id="rId38"/>
    <p:sldId id="429" r:id="rId39"/>
    <p:sldId id="331" r:id="rId40"/>
    <p:sldId id="438" r:id="rId41"/>
    <p:sldId id="439" r:id="rId42"/>
    <p:sldId id="440" r:id="rId43"/>
    <p:sldId id="441" r:id="rId44"/>
    <p:sldId id="442" r:id="rId45"/>
    <p:sldId id="443" r:id="rId46"/>
    <p:sldId id="401" r:id="rId47"/>
    <p:sldId id="365" r:id="rId48"/>
    <p:sldId id="375" r:id="rId49"/>
    <p:sldId id="356" r:id="rId50"/>
    <p:sldId id="444" r:id="rId51"/>
    <p:sldId id="445" r:id="rId52"/>
    <p:sldId id="446" r:id="rId53"/>
    <p:sldId id="447" r:id="rId54"/>
    <p:sldId id="436" r:id="rId55"/>
    <p:sldId id="398" r:id="rId56"/>
    <p:sldId id="437" r:id="rId57"/>
    <p:sldId id="448" r:id="rId58"/>
    <p:sldId id="364" r:id="rId59"/>
    <p:sldId id="374" r:id="rId60"/>
    <p:sldId id="351" r:id="rId61"/>
    <p:sldId id="349" r:id="rId62"/>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74"/>
  </p:normalViewPr>
  <p:slideViewPr>
    <p:cSldViewPr>
      <p:cViewPr varScale="1">
        <p:scale>
          <a:sx n="204" d="100"/>
          <a:sy n="204" d="100"/>
        </p:scale>
        <p:origin x="534"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4/17/2020</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Container_tutorial_Spring_2020"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docker.com/engine/reference/commandline/docker/"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Container_tutorial_Spring_2020"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hyperlink" Target="https://github.com/ResearchComputing/Container_tutorial_Spring_2020" TargetMode="External"/><Relationship Id="rId4" Type="http://schemas.openxmlformats.org/officeDocument/2006/relationships/image" Target="../media/image2.tiff"/></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ingularity-hub.org/" TargetMode="External"/><Relationship Id="rId7" Type="http://schemas.openxmlformats.org/officeDocument/2006/relationships/image" Target="../media/image1.png"/><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hyperlink" Target="https://www.chpc.utah.edu/documentation/software/singularity.php#exd" TargetMode="External"/><Relationship Id="rId4" Type="http://schemas.openxmlformats.org/officeDocument/2006/relationships/hyperlink" Target="https://cloud.sylabs.io/library"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10" Type="http://schemas.openxmlformats.org/officeDocument/2006/relationships/image" Target="../media/image1.png"/><Relationship Id="rId4" Type="http://schemas.openxmlformats.org/officeDocument/2006/relationships/hyperlink" Target="https://singularity.lbl.gov/docs-exec" TargetMode="External"/><Relationship Id="rId9" Type="http://schemas.openxmlformats.org/officeDocument/2006/relationships/image" Target="../media/image8.tiff"/></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hyperlink" Target="https://github.com/ResearchComputing/Container_tutorial_Spring_2020" TargetMode="External"/><Relationship Id="rId5" Type="http://schemas.openxmlformats.org/officeDocument/2006/relationships/image" Target="../media/image1.png"/><Relationship Id="rId4" Type="http://schemas.openxmlformats.org/officeDocument/2006/relationships/hyperlink" Target="https://bit.ly/3etaDX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sylabs.io/guides/3.2/user-guide/definition_files.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github.com/singularityhub/singularityhub.github.io/wiki"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hyperlink" Target="http://tinyurl.com/curc-survey18" TargetMode="External"/><Relationship Id="rId3" Type="http://schemas.openxmlformats.org/officeDocument/2006/relationships/hyperlink" Target="https://hub.docker.com/" TargetMode="External"/><Relationship Id="rId7" Type="http://schemas.openxmlformats.org/officeDocument/2006/relationships/image" Target="../media/image2.tiff"/><Relationship Id="rId2" Type="http://schemas.openxmlformats.org/officeDocument/2006/relationships/hyperlink" Target="https://training.play-with-docker.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singularity-hub.org/" TargetMode="External"/><Relationship Id="rId10" Type="http://schemas.openxmlformats.org/officeDocument/2006/relationships/hyperlink" Target="mailto:Daniel.Trahan@Colorado.edu" TargetMode="External"/><Relationship Id="rId4" Type="http://schemas.openxmlformats.org/officeDocument/2006/relationships/hyperlink" Target="https://www.sylabs.io/guides/3.4/user-guide/" TargetMode="External"/><Relationship Id="rId9" Type="http://schemas.openxmlformats.org/officeDocument/2006/relationships/hyperlink" Target="mailto:Andrew.Monaghan@Colorado.edu"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github.com/ResearchComputing/Container_Tutorial_Fall_2019"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ocs.nvidia.com/deploy/cuda-compatibility/" TargetMode="External"/><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hub.docker.com/r/nvidia/cuda/"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60.xml.rels><?xml version="1.0" encoding="UTF-8" standalone="yes"?>
<Relationships xmlns="http://schemas.openxmlformats.org/package/2006/relationships"><Relationship Id="rId3" Type="http://schemas.openxmlformats.org/officeDocument/2006/relationships/hyperlink" Target="http://singularity.lbl.gov/archive/docs/v2-3/tutorial-gpu-drivers-open-mpi-mtls" TargetMode="External"/><Relationship Id="rId2" Type="http://schemas.openxmlformats.org/officeDocument/2006/relationships/hyperlink" Target="http://singularity.lbl.gov/docs-overlay"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Research-Computing-User-Tutorials/wiki/Data-Transfers"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764312"/>
          </a:xfrm>
          <a:prstGeom prst="rect">
            <a:avLst/>
          </a:prstGeom>
        </p:spPr>
        <p:txBody>
          <a:bodyPr vert="horz" wrap="square" lIns="0" tIns="10160" rIns="0" bIns="0" rtlCol="0" anchor="t">
            <a:spAutoFit/>
          </a:bodyPr>
          <a:lstStyle/>
          <a:p>
            <a:pPr algn="l"/>
            <a:r>
              <a:rPr lang="en-US" dirty="0"/>
              <a:t>Containerization for R&amp;D Applications</a:t>
            </a:r>
            <a:endParaRPr lang="en-US" sz="2400" spc="-114" dirty="0">
              <a:ea typeface="Tahoma"/>
            </a:endParaRPr>
          </a:p>
        </p:txBody>
      </p:sp>
      <p:sp>
        <p:nvSpPr>
          <p:cNvPr id="3" name="object 3"/>
          <p:cNvSpPr txBox="1"/>
          <p:nvPr/>
        </p:nvSpPr>
        <p:spPr>
          <a:xfrm>
            <a:off x="2091203" y="145438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a:p>
        </p:txBody>
      </p:sp>
      <p:sp>
        <p:nvSpPr>
          <p:cNvPr id="22" name="object 3">
            <a:extLst>
              <a:ext uri="{FF2B5EF4-FFF2-40B4-BE49-F238E27FC236}">
                <a16:creationId xmlns:a16="http://schemas.microsoft.com/office/drawing/2014/main" id="{01AF79EE-4DC8-0D42-9A1A-AD2B328B558E}"/>
              </a:ext>
            </a:extLst>
          </p:cNvPr>
          <p:cNvSpPr txBox="1"/>
          <p:nvPr/>
        </p:nvSpPr>
        <p:spPr>
          <a:xfrm>
            <a:off x="225143" y="2597147"/>
            <a:ext cx="3832507" cy="319959"/>
          </a:xfrm>
          <a:prstGeom prst="rect">
            <a:avLst/>
          </a:prstGeom>
        </p:spPr>
        <p:txBody>
          <a:bodyPr vert="horz" wrap="square" lIns="0" tIns="12065" rIns="0" bIns="0" rtlCol="0" anchor="t">
            <a:spAutoFit/>
          </a:bodyPr>
          <a:lstStyle/>
          <a:p>
            <a:pPr marL="12700" marR="29845">
              <a:spcBef>
                <a:spcPts val="95"/>
              </a:spcBef>
            </a:pPr>
            <a:r>
              <a:rPr lang="en-US" sz="1000" spc="-10" dirty="0">
                <a:solidFill>
                  <a:srgbClr val="A9A37D"/>
                </a:solidFill>
                <a:latin typeface="Tahoma"/>
                <a:cs typeface="Tahoma"/>
              </a:rPr>
              <a:t>Slides and exercises available for download at</a:t>
            </a:r>
            <a:r>
              <a:rPr lang="en-US" sz="1000" spc="-10" dirty="0">
                <a:solidFill>
                  <a:srgbClr val="A9A37D"/>
                </a:solidFill>
                <a:latin typeface="Tahoma"/>
                <a:ea typeface="Tahoma"/>
                <a:cs typeface="Tahoma"/>
              </a:rPr>
              <a:t>:</a:t>
            </a:r>
          </a:p>
          <a:p>
            <a:r>
              <a:rPr lang="en-US" sz="1000" i="1" dirty="0">
                <a:hlinkClick r:id="rId2"/>
              </a:rPr>
              <a:t>https://github.com/ResearchComputing/Container_tutorial_Spring_2020</a:t>
            </a:r>
            <a:endParaRPr lang="en-US" sz="1000" i="1" dirty="0">
              <a:latin typeface="Tahoma"/>
              <a:ea typeface="Tahoma"/>
              <a:cs typeface="Tahoma"/>
            </a:endParaRPr>
          </a:p>
        </p:txBody>
      </p:sp>
      <p:sp>
        <p:nvSpPr>
          <p:cNvPr id="13" name="object 3">
            <a:extLst>
              <a:ext uri="{FF2B5EF4-FFF2-40B4-BE49-F238E27FC236}">
                <a16:creationId xmlns:a16="http://schemas.microsoft.com/office/drawing/2014/main" id="{F8365310-6120-D340-921C-766BE924E1FE}"/>
              </a:ext>
            </a:extLst>
          </p:cNvPr>
          <p:cNvSpPr txBox="1"/>
          <p:nvPr/>
        </p:nvSpPr>
        <p:spPr>
          <a:xfrm>
            <a:off x="225143" y="1454385"/>
            <a:ext cx="2408894" cy="317395"/>
          </a:xfrm>
          <a:prstGeom prst="rect">
            <a:avLst/>
          </a:prstGeom>
        </p:spPr>
        <p:txBody>
          <a:bodyPr vert="horz" wrap="square" lIns="0" tIns="12065" rIns="0" bIns="0" rtlCol="0" anchor="t">
            <a:spAutoFit/>
          </a:bodyPr>
          <a:lstStyle/>
          <a:p>
            <a:pPr marL="12700" marR="29845">
              <a:spcBef>
                <a:spcPts val="95"/>
              </a:spcBef>
            </a:pPr>
            <a:r>
              <a:rPr lang="en-US" sz="1000" spc="-10" dirty="0">
                <a:solidFill>
                  <a:srgbClr val="A9A37D"/>
                </a:solidFill>
                <a:latin typeface="Tahoma"/>
                <a:ea typeface="Tahoma"/>
                <a:cs typeface="Tahoma"/>
              </a:rPr>
              <a:t>Daniel Trahan</a:t>
            </a:r>
          </a:p>
          <a:p>
            <a:pPr marL="12700" marR="29845">
              <a:spcBef>
                <a:spcPts val="95"/>
              </a:spcBef>
            </a:pPr>
            <a:r>
              <a:rPr lang="en-US" sz="900" i="1" spc="-10" dirty="0" err="1">
                <a:solidFill>
                  <a:schemeClr val="bg1">
                    <a:lumMod val="65000"/>
                  </a:schemeClr>
                </a:solidFill>
                <a:latin typeface="Tahoma"/>
                <a:ea typeface="Tahoma"/>
                <a:cs typeface="Tahoma"/>
              </a:rPr>
              <a:t>Daniel.Trahan@colorado.edu</a:t>
            </a:r>
            <a:endParaRPr lang="en-US" sz="900" i="1" spc="-10" dirty="0">
              <a:solidFill>
                <a:schemeClr val="bg1">
                  <a:lumMod val="65000"/>
                </a:schemeClr>
              </a:solidFill>
              <a:latin typeface="Tahoma"/>
              <a:ea typeface="Tahoma"/>
              <a:cs typeface="Tahoma"/>
            </a:endParaRPr>
          </a:p>
        </p:txBody>
      </p:sp>
      <p:pic>
        <p:nvPicPr>
          <p:cNvPr id="10" name="Shape 87">
            <a:extLst>
              <a:ext uri="{FF2B5EF4-FFF2-40B4-BE49-F238E27FC236}">
                <a16:creationId xmlns:a16="http://schemas.microsoft.com/office/drawing/2014/main" id="{B4B47E27-5D62-114C-B86D-1FA887A6E87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8392E99-0AFC-1847-B986-63BEA2533C8A}"/>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6" name="TextBox 15">
            <a:extLst>
              <a:ext uri="{FF2B5EF4-FFF2-40B4-BE49-F238E27FC236}">
                <a16:creationId xmlns:a16="http://schemas.microsoft.com/office/drawing/2014/main" id="{42997018-BD00-A34F-BF72-DE655D79E238}"/>
              </a:ext>
            </a:extLst>
          </p:cNvPr>
          <p:cNvSpPr txBox="1"/>
          <p:nvPr/>
        </p:nvSpPr>
        <p:spPr>
          <a:xfrm>
            <a:off x="1041886" y="1922853"/>
            <a:ext cx="2287101" cy="523220"/>
          </a:xfrm>
          <a:prstGeom prst="rect">
            <a:avLst/>
          </a:prstGeom>
          <a:noFill/>
          <a:ln w="28575">
            <a:solidFill>
              <a:srgbClr val="FF0000"/>
            </a:solidFill>
          </a:ln>
        </p:spPr>
        <p:txBody>
          <a:bodyPr wrap="none" rtlCol="0">
            <a:spAutoFit/>
          </a:bodyPr>
          <a:lstStyle/>
          <a:p>
            <a:r>
              <a:rPr lang="en-US" sz="1400" dirty="0"/>
              <a:t>Please sign in:</a:t>
            </a:r>
          </a:p>
          <a:p>
            <a:r>
              <a:rPr lang="en-US" sz="1400" dirty="0"/>
              <a:t>https://</a:t>
            </a:r>
            <a:r>
              <a:rPr lang="en-US" sz="1400" dirty="0" err="1"/>
              <a:t>tinyurl.com</a:t>
            </a:r>
            <a:r>
              <a:rPr lang="en-US" sz="1400" dirty="0"/>
              <a:t>/y4aks9zs</a:t>
            </a:r>
          </a:p>
        </p:txBody>
      </p:sp>
      <p:sp>
        <p:nvSpPr>
          <p:cNvPr id="12" name="Date Placeholder 5">
            <a:extLst>
              <a:ext uri="{FF2B5EF4-FFF2-40B4-BE49-F238E27FC236}">
                <a16:creationId xmlns:a16="http://schemas.microsoft.com/office/drawing/2014/main" id="{3EB6EC05-97EA-48F5-B255-2160A2C20E1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755747028"/>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wrap="square" lIns="0" tIns="0" rIns="0" bIns="0" anchor="t">
            <a:spAutoFit/>
          </a:bodyPr>
          <a:lstStyle/>
          <a:p>
            <a:pPr algn="l"/>
            <a:r>
              <a:rPr lang="en-US">
                <a:ea typeface="Tahoma"/>
              </a:rPr>
              <a:t>Docker Nuts and Bolts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266062" cy="2611960"/>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Docker runs on a concept of images and containers.</a:t>
            </a:r>
            <a:endParaRPr lang="en-US" sz="1050" dirty="0">
              <a:latin typeface="Arial"/>
              <a:cs typeface="Arial"/>
            </a:endParaRPr>
          </a:p>
          <a:p>
            <a:pPr lvl="1" indent="-171450">
              <a:spcBef>
                <a:spcPts val="328"/>
              </a:spcBef>
              <a:buClr>
                <a:srgbClr val="A9A57C"/>
              </a:buClr>
              <a:buFont typeface="Arial"/>
              <a:buChar char="•"/>
              <a:tabLst>
                <a:tab pos="121663" algn="l"/>
              </a:tabLst>
            </a:pPr>
            <a:r>
              <a:rPr lang="en-US" sz="1050" b="1" i="1" u="sng" dirty="0">
                <a:solidFill>
                  <a:srgbClr val="2F2B20"/>
                </a:solidFill>
                <a:latin typeface="Arial"/>
                <a:cs typeface="Arial"/>
              </a:rPr>
              <a:t>Images</a:t>
            </a:r>
            <a:r>
              <a:rPr lang="en-US" sz="1050" dirty="0">
                <a:solidFill>
                  <a:srgbClr val="2F2B20"/>
                </a:solidFill>
                <a:latin typeface="Arial"/>
                <a:cs typeface="Arial"/>
              </a:rPr>
              <a:t>: Saved snapshots of a container environment.</a:t>
            </a:r>
          </a:p>
          <a:p>
            <a:pPr lvl="2" indent="-171450">
              <a:spcBef>
                <a:spcPts val="328"/>
              </a:spcBef>
              <a:buClr>
                <a:srgbClr val="A9A57C"/>
              </a:buClr>
              <a:buFont typeface="Arial"/>
              <a:buChar char="•"/>
              <a:tabLst>
                <a:tab pos="121663" algn="l"/>
              </a:tabLst>
            </a:pPr>
            <a:r>
              <a:rPr lang="en-US" sz="1050" dirty="0">
                <a:solidFill>
                  <a:srgbClr val="2F2B20"/>
                </a:solidFill>
                <a:latin typeface="Arial"/>
                <a:cs typeface="Arial"/>
              </a:rPr>
              <a:t>Made from </a:t>
            </a:r>
            <a:r>
              <a:rPr lang="en-US" sz="1050" dirty="0" err="1">
                <a:solidFill>
                  <a:srgbClr val="2F2B20"/>
                </a:solidFill>
                <a:latin typeface="Arial"/>
                <a:cs typeface="Arial"/>
              </a:rPr>
              <a:t>Dockerfile</a:t>
            </a:r>
            <a:r>
              <a:rPr lang="en-US" sz="1050" dirty="0">
                <a:solidFill>
                  <a:srgbClr val="2F2B20"/>
                </a:solidFill>
                <a:latin typeface="Arial"/>
                <a:cs typeface="Arial"/>
              </a:rPr>
              <a:t> or pulled from Docker Hub</a:t>
            </a:r>
          </a:p>
          <a:p>
            <a:pPr lvl="2" indent="-171450">
              <a:spcBef>
                <a:spcPts val="328"/>
              </a:spcBef>
              <a:buClr>
                <a:srgbClr val="A9A57C"/>
              </a:buClr>
              <a:buFont typeface="Arial"/>
              <a:buChar char="•"/>
              <a:tabLst>
                <a:tab pos="121663" algn="l"/>
              </a:tabLst>
            </a:pPr>
            <a:r>
              <a:rPr lang="en-US" sz="1050" dirty="0">
                <a:solidFill>
                  <a:srgbClr val="2F2B20"/>
                </a:solidFill>
                <a:latin typeface="Arial"/>
                <a:cs typeface="Arial"/>
              </a:rPr>
              <a:t>Stored in the Docker cache on your disk</a:t>
            </a:r>
          </a:p>
          <a:p>
            <a:pPr lvl="1" indent="-171450">
              <a:spcBef>
                <a:spcPts val="328"/>
              </a:spcBef>
              <a:buClr>
                <a:srgbClr val="A9A57C"/>
              </a:buClr>
              <a:buFont typeface="Arial"/>
              <a:buChar char="•"/>
              <a:tabLst>
                <a:tab pos="121663" algn="l"/>
              </a:tabLst>
            </a:pPr>
            <a:r>
              <a:rPr lang="en-US" sz="1050" b="1" i="1" u="sng" dirty="0">
                <a:solidFill>
                  <a:srgbClr val="2F2B20"/>
                </a:solidFill>
                <a:latin typeface="Arial"/>
                <a:cs typeface="Arial"/>
              </a:rPr>
              <a:t>Containers</a:t>
            </a:r>
            <a:r>
              <a:rPr lang="en-US" sz="1050" dirty="0">
                <a:solidFill>
                  <a:srgbClr val="2F2B20"/>
                </a:solidFill>
                <a:latin typeface="Arial"/>
                <a:cs typeface="Arial"/>
              </a:rPr>
              <a:t>: Instances of images that are generated by Docker when an image is 'run'</a:t>
            </a:r>
          </a:p>
          <a:p>
            <a:pPr lvl="2" indent="-171450">
              <a:spcBef>
                <a:spcPts val="328"/>
              </a:spcBef>
              <a:buClr>
                <a:srgbClr val="A9A57C"/>
              </a:buClr>
              <a:buFont typeface="Arial"/>
              <a:buChar char="•"/>
              <a:tabLst>
                <a:tab pos="121663" algn="l"/>
              </a:tabLst>
            </a:pPr>
            <a:r>
              <a:rPr lang="en-US" sz="1050" dirty="0">
                <a:solidFill>
                  <a:srgbClr val="2F2B20"/>
                </a:solidFill>
                <a:latin typeface="Arial"/>
                <a:cs typeface="Arial"/>
              </a:rPr>
              <a:t>Instance of image running in memory</a:t>
            </a:r>
          </a:p>
          <a:p>
            <a:pPr lvl="2" indent="-171450">
              <a:spcBef>
                <a:spcPts val="328"/>
              </a:spcBef>
              <a:buClr>
                <a:srgbClr val="A9A57C"/>
              </a:buClr>
              <a:buFont typeface="Arial"/>
              <a:buChar char="•"/>
              <a:tabLst>
                <a:tab pos="121663" algn="l"/>
              </a:tabLst>
            </a:pPr>
            <a:r>
              <a:rPr lang="en-US" sz="1050" dirty="0">
                <a:solidFill>
                  <a:srgbClr val="2F2B20"/>
                </a:solidFill>
                <a:latin typeface="Arial"/>
                <a:cs typeface="Arial"/>
              </a:rPr>
              <a:t>Ephemeral Instances that cannot be continued</a:t>
            </a:r>
          </a:p>
          <a:p>
            <a:pPr lvl="2" indent="-171450">
              <a:spcBef>
                <a:spcPts val="328"/>
              </a:spcBef>
              <a:buClr>
                <a:srgbClr val="A9A57C"/>
              </a:buClr>
              <a:buFont typeface="Arial"/>
              <a:buChar char="•"/>
              <a:tabLst>
                <a:tab pos="121663" algn="l"/>
              </a:tabLst>
            </a:pPr>
            <a:r>
              <a:rPr lang="en-US" sz="1050" dirty="0">
                <a:solidFill>
                  <a:srgbClr val="2F2B20"/>
                </a:solidFill>
                <a:latin typeface="Arial"/>
                <a:cs typeface="Arial"/>
              </a:rPr>
              <a:t>Can be run interactively  </a:t>
            </a:r>
          </a:p>
          <a:p>
            <a:pPr lvl="1" indent="-171450">
              <a:spcBef>
                <a:spcPts val="328"/>
              </a:spcBef>
              <a:buClr>
                <a:srgbClr val="A9A57C"/>
              </a:buClr>
              <a:buFont typeface="Arial"/>
              <a:buChar char="•"/>
              <a:tabLst>
                <a:tab pos="121663" algn="l"/>
              </a:tabLst>
            </a:pPr>
            <a:endParaRPr lang="en-US" sz="1200" dirty="0">
              <a:solidFill>
                <a:srgbClr val="2F2B20"/>
              </a:solidFill>
              <a:latin typeface="Arial"/>
              <a:cs typeface="Arial"/>
            </a:endParaRPr>
          </a:p>
          <a:p>
            <a:pPr marL="285750" lvl="1" indent="-171450">
              <a:spcBef>
                <a:spcPts val="328"/>
              </a:spcBef>
              <a:buClr>
                <a:srgbClr val="A9A57C"/>
              </a:buClr>
              <a:buFont typeface="Arial"/>
              <a:buChar char="•"/>
              <a:tabLst>
                <a:tab pos="121663" algn="l"/>
              </a:tabLst>
            </a:pPr>
            <a:endParaRPr lang="en-US" sz="1200" dirty="0">
              <a:solidFill>
                <a:srgbClr val="2F2B20"/>
              </a:solidFill>
              <a:latin typeface="Arial"/>
              <a:cs typeface="Arial"/>
            </a:endParaRPr>
          </a:p>
          <a:p>
            <a:pPr marL="177800" indent="-171450">
              <a:spcBef>
                <a:spcPts val="328"/>
              </a:spcBef>
              <a:buClr>
                <a:srgbClr val="A9A57C"/>
              </a:buClr>
              <a:buFont typeface="Arial"/>
              <a:buChar char="•"/>
              <a:tabLst>
                <a:tab pos="121663" algn="l"/>
              </a:tabLst>
            </a:pPr>
            <a:endParaRPr lang="en-US" sz="1200" dirty="0">
              <a:solidFill>
                <a:srgbClr val="2F2B20"/>
              </a:solidFill>
              <a:latin typeface="Arial"/>
              <a:cs typeface="Arial"/>
            </a:endParaRPr>
          </a:p>
          <a:p>
            <a:pPr lvl="1" indent="-171450">
              <a:spcBef>
                <a:spcPts val="328"/>
              </a:spcBef>
              <a:buClr>
                <a:srgbClr val="A9A57C"/>
              </a:buClr>
              <a:buFont typeface="Arial"/>
              <a:buChar char="•"/>
              <a:tabLst>
                <a:tab pos="121663" algn="l"/>
              </a:tabLst>
            </a:pPr>
            <a:endParaRPr lang="en-US" sz="900" dirty="0">
              <a:solidFill>
                <a:srgbClr val="2F2B20"/>
              </a:solidFill>
              <a:latin typeface="Arial"/>
              <a:cs typeface="Arial"/>
            </a:endParaRPr>
          </a:p>
        </p:txBody>
      </p:sp>
      <p:pic>
        <p:nvPicPr>
          <p:cNvPr id="10" name="Shape 87">
            <a:extLst>
              <a:ext uri="{FF2B5EF4-FFF2-40B4-BE49-F238E27FC236}">
                <a16:creationId xmlns:a16="http://schemas.microsoft.com/office/drawing/2014/main" id="{AC6EC835-5187-8540-9407-E1B39C1D7D02}"/>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A084DCE-2335-9540-A8A0-D86A8061C976}"/>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2577D631-B147-4E50-B6C1-53C95C3B503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461438264"/>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wrap="square" lIns="0" tIns="0" rIns="0" bIns="0" anchor="t">
            <a:spAutoFit/>
          </a:bodyPr>
          <a:lstStyle/>
          <a:p>
            <a:pPr algn="l"/>
            <a:r>
              <a:rPr lang="en-US">
                <a:ea typeface="Tahoma"/>
              </a:rPr>
              <a:t>Docker Commands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266062" cy="1203882"/>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Docker Commands are usually in the form of:</a:t>
            </a:r>
          </a:p>
          <a:p>
            <a:pPr marL="285750" lvl="1">
              <a:spcBef>
                <a:spcPts val="328"/>
              </a:spcBef>
              <a:buClr>
                <a:srgbClr val="A9A57C"/>
              </a:buClr>
              <a:tabLst>
                <a:tab pos="121663" algn="l"/>
              </a:tabLst>
            </a:pPr>
            <a:r>
              <a:rPr lang="en-US" sz="1050">
                <a:solidFill>
                  <a:srgbClr val="0070C0"/>
                </a:solidFill>
                <a:latin typeface="Consolas"/>
                <a:cs typeface="Arial"/>
              </a:rPr>
              <a:t>docker </a:t>
            </a:r>
            <a:r>
              <a:rPr lang="en-US" sz="1050">
                <a:solidFill>
                  <a:srgbClr val="FF0000"/>
                </a:solidFill>
                <a:latin typeface="Consolas"/>
                <a:cs typeface="Arial"/>
              </a:rPr>
              <a:t>&lt;sub-command&gt; &lt;flags&gt; &lt;target/command&gt;</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Examples:</a:t>
            </a:r>
          </a:p>
          <a:p>
            <a:pPr marL="285750" lvl="1">
              <a:spcBef>
                <a:spcPts val="328"/>
              </a:spcBef>
              <a:buClr>
                <a:srgbClr val="A9A57C"/>
              </a:buClr>
              <a:tabLst>
                <a:tab pos="121663" algn="l"/>
              </a:tabLst>
            </a:pPr>
            <a:r>
              <a:rPr lang="en-US" sz="1050">
                <a:solidFill>
                  <a:srgbClr val="0070C0"/>
                </a:solidFill>
                <a:latin typeface="Consolas"/>
                <a:cs typeface="Arial"/>
              </a:rPr>
              <a:t>docker run -it </a:t>
            </a:r>
            <a:r>
              <a:rPr lang="en-US" sz="1050" err="1">
                <a:solidFill>
                  <a:srgbClr val="0070C0"/>
                </a:solidFill>
                <a:latin typeface="Consolas"/>
                <a:cs typeface="Arial"/>
              </a:rPr>
              <a:t>myimage</a:t>
            </a:r>
            <a:endParaRPr lang="en-US" sz="1050">
              <a:solidFill>
                <a:srgbClr val="0070C0"/>
              </a:solidFill>
              <a:latin typeface="Consolas"/>
              <a:cs typeface="Arial"/>
            </a:endParaRPr>
          </a:p>
          <a:p>
            <a:pPr marL="285750" lvl="1">
              <a:spcBef>
                <a:spcPts val="328"/>
              </a:spcBef>
              <a:buClr>
                <a:srgbClr val="A9A57C"/>
              </a:buClr>
              <a:tabLst>
                <a:tab pos="121663" algn="l"/>
              </a:tabLst>
            </a:pPr>
            <a:r>
              <a:rPr lang="en-US" sz="1050">
                <a:solidFill>
                  <a:srgbClr val="0070C0"/>
                </a:solidFill>
                <a:latin typeface="Consolas"/>
                <a:cs typeface="Arial"/>
              </a:rPr>
              <a:t>docker container ls</a:t>
            </a:r>
          </a:p>
          <a:p>
            <a:pPr marL="285750" lvl="1">
              <a:spcBef>
                <a:spcPts val="328"/>
              </a:spcBef>
              <a:buClr>
                <a:srgbClr val="A9A57C"/>
              </a:buClr>
              <a:tabLst>
                <a:tab pos="121663" algn="l"/>
              </a:tabLst>
            </a:pPr>
            <a:r>
              <a:rPr lang="en-US" sz="1050">
                <a:solidFill>
                  <a:srgbClr val="0070C0"/>
                </a:solidFill>
                <a:latin typeface="Consolas"/>
                <a:cs typeface="Arial"/>
              </a:rPr>
              <a:t>docker image prune</a:t>
            </a:r>
          </a:p>
        </p:txBody>
      </p:sp>
      <p:pic>
        <p:nvPicPr>
          <p:cNvPr id="10" name="Shape 87">
            <a:extLst>
              <a:ext uri="{FF2B5EF4-FFF2-40B4-BE49-F238E27FC236}">
                <a16:creationId xmlns:a16="http://schemas.microsoft.com/office/drawing/2014/main" id="{8DB2857F-20E9-474E-B6A3-4B9B5CD8F43A}"/>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3863EB1D-357C-2348-9BBD-40F389034984}"/>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F87EB8F7-5CAC-4B19-9765-E949022244B9}"/>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337181764"/>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Running Docker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327266"/>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Run a docker image as a container: </a:t>
            </a:r>
            <a:endParaRPr lang="en-US" sz="1050">
              <a:solidFill>
                <a:srgbClr val="FF0000"/>
              </a:solidFill>
              <a:latin typeface="Consolas"/>
              <a:cs typeface="Arial"/>
            </a:endParaRPr>
          </a:p>
          <a:p>
            <a:pPr marL="285750" lvl="1">
              <a:spcBef>
                <a:spcPts val="328"/>
              </a:spcBef>
              <a:buClr>
                <a:srgbClr val="A9A57C"/>
              </a:buClr>
              <a:tabLst>
                <a:tab pos="121663" algn="l"/>
              </a:tabLst>
            </a:pPr>
            <a:r>
              <a:rPr lang="en-US" sz="1050">
                <a:solidFill>
                  <a:srgbClr val="0070C0"/>
                </a:solidFill>
                <a:latin typeface="Consolas"/>
                <a:cs typeface="Calibri"/>
              </a:rPr>
              <a:t>docker run </a:t>
            </a:r>
            <a:r>
              <a:rPr lang="en-US" sz="1050">
                <a:solidFill>
                  <a:srgbClr val="FF0000"/>
                </a:solidFill>
                <a:latin typeface="Consolas"/>
                <a:cs typeface="Calibri"/>
              </a:rPr>
              <a:t>&lt;image-name&gt;</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Run a docker image interactively:</a:t>
            </a:r>
          </a:p>
          <a:p>
            <a:pPr marL="285750" lvl="1">
              <a:spcBef>
                <a:spcPts val="328"/>
              </a:spcBef>
              <a:buClr>
                <a:srgbClr val="A9A57C"/>
              </a:buClr>
              <a:tabLst>
                <a:tab pos="121663" algn="l"/>
              </a:tabLst>
            </a:pPr>
            <a:r>
              <a:rPr lang="en-US" sz="1050">
                <a:solidFill>
                  <a:srgbClr val="0070C0"/>
                </a:solidFill>
                <a:latin typeface="Consolas"/>
                <a:cs typeface="Arial"/>
              </a:rPr>
              <a:t>docker run -it </a:t>
            </a:r>
            <a:r>
              <a:rPr lang="en-US" sz="1050">
                <a:solidFill>
                  <a:srgbClr val="FF0000"/>
                </a:solidFill>
                <a:latin typeface="Consolas"/>
                <a:cs typeface="Arial"/>
              </a:rPr>
              <a:t>&lt;image-name&gt;</a:t>
            </a:r>
            <a:endParaRPr lang="en-US" sz="1050">
              <a:cs typeface="Calibri"/>
            </a:endParaRPr>
          </a:p>
          <a:p>
            <a:pPr marL="177800" indent="-171450">
              <a:spcBef>
                <a:spcPts val="328"/>
              </a:spcBef>
              <a:buClr>
                <a:srgbClr val="A9A57C"/>
              </a:buClr>
              <a:buFont typeface="Arial"/>
              <a:buChar char="•"/>
              <a:tabLst>
                <a:tab pos="121663" algn="l"/>
              </a:tabLst>
            </a:pPr>
            <a:r>
              <a:rPr lang="en-US" sz="1050">
                <a:latin typeface="Arial"/>
                <a:cs typeface="Arial"/>
              </a:rPr>
              <a:t>If an image is not on the system, then Docker will search </a:t>
            </a:r>
            <a:r>
              <a:rPr lang="en-US" sz="1050" err="1">
                <a:latin typeface="Arial"/>
                <a:cs typeface="Arial"/>
              </a:rPr>
              <a:t>Dockerhub</a:t>
            </a:r>
            <a:r>
              <a:rPr lang="en-US" sz="1050">
                <a:latin typeface="Arial"/>
                <a:cs typeface="Arial"/>
              </a:rPr>
              <a:t> to see if the image exists.</a:t>
            </a:r>
          </a:p>
          <a:p>
            <a:pPr marL="177800" indent="-171450">
              <a:spcBef>
                <a:spcPts val="328"/>
              </a:spcBef>
              <a:buClr>
                <a:srgbClr val="A9A57C"/>
              </a:buClr>
              <a:buFont typeface="Arial"/>
              <a:buChar char="•"/>
              <a:tabLst>
                <a:tab pos="121663" algn="l"/>
              </a:tabLst>
            </a:pPr>
            <a:r>
              <a:rPr lang="en-US" sz="1050">
                <a:latin typeface="Arial"/>
                <a:cs typeface="Arial"/>
              </a:rPr>
              <a:t>Specify commands after your image to execute specific software in your container.</a:t>
            </a:r>
          </a:p>
          <a:p>
            <a:pPr marL="283210" lvl="1">
              <a:buClr>
                <a:srgbClr val="A9A57C"/>
              </a:buClr>
              <a:tabLst>
                <a:tab pos="121663" algn="l"/>
              </a:tabLst>
            </a:pPr>
            <a:r>
              <a:rPr lang="en-US" sz="1050">
                <a:solidFill>
                  <a:srgbClr val="0070C0"/>
                </a:solidFill>
                <a:latin typeface="Consolas"/>
                <a:cs typeface="Arial"/>
              </a:rPr>
              <a:t>docker run </a:t>
            </a:r>
            <a:r>
              <a:rPr lang="en-US" sz="1050">
                <a:solidFill>
                  <a:srgbClr val="FF0000"/>
                </a:solidFill>
                <a:latin typeface="Consolas"/>
                <a:cs typeface="Arial"/>
              </a:rPr>
              <a:t>&lt;image-name&gt; &lt;program&gt;</a:t>
            </a:r>
            <a:endParaRPr lang="en-US" sz="1050">
              <a:latin typeface="Consolas"/>
              <a:cs typeface="Calibri"/>
            </a:endParaRPr>
          </a:p>
          <a:p>
            <a:pPr marL="177800" indent="-171450">
              <a:spcBef>
                <a:spcPts val="328"/>
              </a:spcBef>
              <a:buClr>
                <a:srgbClr val="A9A57C"/>
              </a:buClr>
              <a:buFont typeface="Arial"/>
              <a:buChar char="•"/>
              <a:tabLst>
                <a:tab pos="121663" algn="l"/>
              </a:tabLst>
            </a:pPr>
            <a:endParaRPr lang="en-US" sz="1050">
              <a:solidFill>
                <a:srgbClr val="000000"/>
              </a:solidFill>
              <a:latin typeface="Arial"/>
              <a:cs typeface="Arial"/>
            </a:endParaRPr>
          </a:p>
          <a:p>
            <a:pPr marL="285750" lvl="1">
              <a:spcBef>
                <a:spcPts val="328"/>
              </a:spcBef>
              <a:buClr>
                <a:srgbClr val="A9A57C"/>
              </a:buClr>
              <a:tabLst>
                <a:tab pos="121663" algn="l"/>
              </a:tabLst>
            </a:pPr>
            <a:endParaRPr lang="en-US" sz="1200">
              <a:solidFill>
                <a:srgbClr val="2F2B20"/>
              </a:solidFill>
              <a:latin typeface="Arial"/>
              <a:cs typeface="Arial"/>
            </a:endParaRPr>
          </a:p>
          <a:p>
            <a:pPr lvl="1" indent="-171450">
              <a:spcBef>
                <a:spcPts val="328"/>
              </a:spcBef>
              <a:buClr>
                <a:srgbClr val="A9A57C"/>
              </a:buClr>
              <a:buFont typeface="Arial"/>
              <a:buChar char="•"/>
              <a:tabLst>
                <a:tab pos="121663" algn="l"/>
              </a:tabLst>
            </a:pPr>
            <a:endParaRPr lang="en-US" sz="900">
              <a:solidFill>
                <a:srgbClr val="2F2B20"/>
              </a:solidFill>
              <a:latin typeface="Arial"/>
              <a:cs typeface="Arial"/>
            </a:endParaRPr>
          </a:p>
        </p:txBody>
      </p:sp>
      <p:pic>
        <p:nvPicPr>
          <p:cNvPr id="10" name="Shape 87">
            <a:extLst>
              <a:ext uri="{FF2B5EF4-FFF2-40B4-BE49-F238E27FC236}">
                <a16:creationId xmlns:a16="http://schemas.microsoft.com/office/drawing/2014/main" id="{8E1F29BB-E615-7F48-B2BE-4F853BC99850}"/>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5DB5F9FF-3A6D-C344-9993-4F7A3ABE3E2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31D0111D-4645-4ED0-B475-D455F43F0C5B}"/>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126019219"/>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Containerized Hello World</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403937"/>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Let's start with something simple:</a:t>
            </a:r>
            <a:endParaRPr lang="en-US" sz="1050">
              <a:solidFill>
                <a:srgbClr val="FF0000"/>
              </a:solidFill>
              <a:latin typeface="Consolas"/>
              <a:cs typeface="Arial"/>
            </a:endParaRPr>
          </a:p>
          <a:p>
            <a:pPr marL="457200" lvl="2" indent="-171450">
              <a:spcBef>
                <a:spcPts val="328"/>
              </a:spcBef>
              <a:buClr>
                <a:srgbClr val="A9A57C"/>
              </a:buClr>
              <a:buFont typeface="Arial"/>
              <a:buChar char="•"/>
              <a:tabLst>
                <a:tab pos="121663" algn="l"/>
              </a:tabLst>
            </a:pPr>
            <a:r>
              <a:rPr lang="en-US" sz="1050">
                <a:solidFill>
                  <a:srgbClr val="2F2B20"/>
                </a:solidFill>
                <a:latin typeface="Arial"/>
                <a:cs typeface="Arial"/>
              </a:rPr>
              <a:t>Docker "Hello, World!"</a:t>
            </a:r>
            <a:endParaRPr lang="en-US" sz="1050">
              <a:solidFill>
                <a:srgbClr val="FF0000"/>
              </a:solidFill>
              <a:latin typeface="Consolas"/>
              <a:cs typeface="Arial"/>
            </a:endParaRPr>
          </a:p>
          <a:p>
            <a:pPr marL="914400" lvl="3" indent="-171450">
              <a:spcBef>
                <a:spcPts val="328"/>
              </a:spcBef>
              <a:buClr>
                <a:srgbClr val="A9A57C"/>
              </a:buClr>
              <a:buFont typeface="Arial"/>
              <a:buChar char="•"/>
              <a:tabLst>
                <a:tab pos="121663" algn="l"/>
              </a:tabLst>
            </a:pPr>
            <a:r>
              <a:rPr lang="en-US" sz="1050">
                <a:solidFill>
                  <a:srgbClr val="2F2B20"/>
                </a:solidFill>
                <a:latin typeface="Arial"/>
                <a:cs typeface="Arial"/>
              </a:rPr>
              <a:t>Relatively small image</a:t>
            </a:r>
          </a:p>
          <a:p>
            <a:pPr marL="914400" lvl="3" indent="-171450">
              <a:spcBef>
                <a:spcPts val="328"/>
              </a:spcBef>
              <a:buClr>
                <a:srgbClr val="A9A57C"/>
              </a:buClr>
              <a:buFont typeface="Arial"/>
              <a:buChar char="•"/>
              <a:tabLst>
                <a:tab pos="121663" algn="l"/>
              </a:tabLst>
            </a:pPr>
            <a:r>
              <a:rPr lang="en-US" sz="1050">
                <a:solidFill>
                  <a:srgbClr val="2F2B20"/>
                </a:solidFill>
                <a:latin typeface="Arial"/>
                <a:cs typeface="Arial"/>
              </a:rPr>
              <a:t>No dependencies</a:t>
            </a:r>
          </a:p>
          <a:p>
            <a:pPr marL="914400" lvl="3" indent="-171450">
              <a:spcBef>
                <a:spcPts val="328"/>
              </a:spcBef>
              <a:buClr>
                <a:srgbClr val="A9A57C"/>
              </a:buClr>
              <a:buFont typeface="Arial"/>
              <a:buChar char="•"/>
              <a:tabLst>
                <a:tab pos="121663" algn="l"/>
              </a:tabLst>
            </a:pPr>
            <a:r>
              <a:rPr lang="en-US" sz="1050">
                <a:solidFill>
                  <a:srgbClr val="2F2B20"/>
                </a:solidFill>
                <a:latin typeface="Arial"/>
                <a:cs typeface="Arial"/>
              </a:rPr>
              <a:t>Built as a general test case</a:t>
            </a:r>
          </a:p>
          <a:p>
            <a:pPr marL="173990" lvl="1" indent="-171450">
              <a:spcBef>
                <a:spcPts val="328"/>
              </a:spcBef>
              <a:buClr>
                <a:srgbClr val="A9A57C"/>
              </a:buClr>
              <a:buFont typeface="Arial"/>
              <a:buChar char="•"/>
              <a:tabLst>
                <a:tab pos="121663" algn="l"/>
              </a:tabLst>
            </a:pPr>
            <a:r>
              <a:rPr lang="en-US" sz="1050">
                <a:solidFill>
                  <a:schemeClr val="tx1">
                    <a:lumMod val="85000"/>
                    <a:lumOff val="15000"/>
                  </a:schemeClr>
                </a:solidFill>
                <a:latin typeface="Arial"/>
                <a:cs typeface="Arial"/>
              </a:rPr>
              <a:t>Command:</a:t>
            </a:r>
          </a:p>
          <a:p>
            <a:pPr marL="285750" lvl="2">
              <a:spcBef>
                <a:spcPts val="328"/>
              </a:spcBef>
              <a:buClr>
                <a:srgbClr val="A9A57C"/>
              </a:buClr>
              <a:tabLst>
                <a:tab pos="121663" algn="l"/>
              </a:tabLst>
            </a:pPr>
            <a:r>
              <a:rPr lang="en-US" sz="1050">
                <a:solidFill>
                  <a:srgbClr val="0070C0"/>
                </a:solidFill>
                <a:latin typeface="Consolas"/>
                <a:cs typeface="Arial"/>
              </a:rPr>
              <a:t>docker run </a:t>
            </a:r>
            <a:r>
              <a:rPr lang="en-US" sz="1050">
                <a:solidFill>
                  <a:srgbClr val="0070C0"/>
                </a:solidFill>
                <a:latin typeface="Consolas"/>
                <a:cs typeface="Calibri"/>
              </a:rPr>
              <a:t>hello-world</a:t>
            </a:r>
            <a:endParaRPr lang="en-US" sz="1050">
              <a:solidFill>
                <a:srgbClr val="2F2B20"/>
              </a:solidFill>
              <a:latin typeface="Arial"/>
              <a:cs typeface="Arial"/>
            </a:endParaRPr>
          </a:p>
        </p:txBody>
      </p:sp>
      <p:pic>
        <p:nvPicPr>
          <p:cNvPr id="10" name="Shape 87">
            <a:extLst>
              <a:ext uri="{FF2B5EF4-FFF2-40B4-BE49-F238E27FC236}">
                <a16:creationId xmlns:a16="http://schemas.microsoft.com/office/drawing/2014/main" id="{9A6EE91E-9C40-2843-827F-84EE63524C3F}"/>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2ED14CC2-37DA-5E42-8E92-FC7D53DAD615}"/>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CBD027C8-1AB4-4E0B-A228-787C1A93CD6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4236203806"/>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wrap="square" lIns="0" tIns="0" rIns="0" bIns="0" anchor="t">
            <a:spAutoFit/>
          </a:bodyPr>
          <a:lstStyle/>
          <a:p>
            <a:pPr algn="l"/>
            <a:r>
              <a:rPr lang="en-US">
                <a:ea typeface="Tahoma"/>
              </a:rPr>
              <a:t>Docker Image and Container Commands</a:t>
            </a:r>
          </a:p>
        </p:txBody>
      </p:sp>
      <p:graphicFrame>
        <p:nvGraphicFramePr>
          <p:cNvPr id="2" name="Table 2">
            <a:extLst>
              <a:ext uri="{FF2B5EF4-FFF2-40B4-BE49-F238E27FC236}">
                <a16:creationId xmlns:a16="http://schemas.microsoft.com/office/drawing/2014/main" id="{27A8D179-E92F-4145-A528-916A7FD23A44}"/>
              </a:ext>
            </a:extLst>
          </p:cNvPr>
          <p:cNvGraphicFramePr>
            <a:graphicFrameLocks noGrp="1"/>
          </p:cNvGraphicFramePr>
          <p:nvPr/>
        </p:nvGraphicFramePr>
        <p:xfrm>
          <a:off x="178277" y="941139"/>
          <a:ext cx="4243912" cy="1048147"/>
        </p:xfrm>
        <a:graphic>
          <a:graphicData uri="http://schemas.openxmlformats.org/drawingml/2006/table">
            <a:tbl>
              <a:tblPr firstRow="1" bandRow="1">
                <a:tableStyleId>{93296810-A885-4BE3-A3E7-6D5BEEA58F35}</a:tableStyleId>
              </a:tblPr>
              <a:tblGrid>
                <a:gridCol w="2081560">
                  <a:extLst>
                    <a:ext uri="{9D8B030D-6E8A-4147-A177-3AD203B41FA5}">
                      <a16:colId xmlns:a16="http://schemas.microsoft.com/office/drawing/2014/main" val="1506769583"/>
                    </a:ext>
                  </a:extLst>
                </a:gridCol>
                <a:gridCol w="2162352">
                  <a:extLst>
                    <a:ext uri="{9D8B030D-6E8A-4147-A177-3AD203B41FA5}">
                      <a16:colId xmlns:a16="http://schemas.microsoft.com/office/drawing/2014/main" val="1626533496"/>
                    </a:ext>
                  </a:extLst>
                </a:gridCol>
              </a:tblGrid>
              <a:tr h="237162">
                <a:tc>
                  <a:txBody>
                    <a:bodyPr/>
                    <a:lstStyle/>
                    <a:p>
                      <a:pPr lvl="0" algn="l">
                        <a:buNone/>
                      </a:pPr>
                      <a:r>
                        <a:rPr lang="en-US" sz="1000" b="0" u="none" strike="noStrike" noProof="0">
                          <a:solidFill>
                            <a:schemeClr val="bg1"/>
                          </a:solidFill>
                          <a:latin typeface="Arial"/>
                        </a:rPr>
                        <a:t>Image Commands</a:t>
                      </a:r>
                      <a:endParaRPr lang="en-US" b="0">
                        <a:solidFill>
                          <a:schemeClr val="bg1"/>
                        </a:solidFill>
                        <a:latin typeface="Arial"/>
                      </a:endParaRPr>
                    </a:p>
                  </a:txBody>
                  <a:tcPr>
                    <a:solidFill>
                      <a:schemeClr val="bg2">
                        <a:lumMod val="50000"/>
                      </a:schemeClr>
                    </a:solidFill>
                  </a:tcPr>
                </a:tc>
                <a:tc>
                  <a:txBody>
                    <a:bodyPr/>
                    <a:lstStyle/>
                    <a:p>
                      <a:pPr lvl="0" algn="l">
                        <a:buNone/>
                      </a:pPr>
                      <a:endParaRPr lang="en-US" sz="800" u="none" strike="noStrike" noProof="0">
                        <a:solidFill>
                          <a:srgbClr val="2F2B20"/>
                        </a:solidFill>
                        <a:latin typeface="Arial"/>
                      </a:endParaRPr>
                    </a:p>
                  </a:txBody>
                  <a:tcPr>
                    <a:solidFill>
                      <a:schemeClr val="bg2">
                        <a:lumMod val="50000"/>
                      </a:schemeClr>
                    </a:solidFill>
                  </a:tcPr>
                </a:tc>
                <a:extLst>
                  <a:ext uri="{0D108BD9-81ED-4DB2-BD59-A6C34878D82A}">
                    <a16:rowId xmlns:a16="http://schemas.microsoft.com/office/drawing/2014/main" val="3977393813"/>
                  </a:ext>
                </a:extLst>
              </a:tr>
              <a:tr h="212197">
                <a:tc>
                  <a:txBody>
                    <a:bodyPr/>
                    <a:lstStyle/>
                    <a:p>
                      <a:pPr lvl="0" algn="l">
                        <a:buNone/>
                      </a:pPr>
                      <a:r>
                        <a:rPr lang="en-US" sz="800" u="none" strike="noStrike" noProof="0">
                          <a:solidFill>
                            <a:srgbClr val="2F2B20"/>
                          </a:solidFill>
                          <a:latin typeface="Consolas"/>
                        </a:rPr>
                        <a:t>docker image ls </a:t>
                      </a:r>
                      <a:endParaRPr lang="en-US">
                        <a:solidFill>
                          <a:srgbClr val="2F2B20"/>
                        </a:solidFill>
                        <a:latin typeface="Consolas"/>
                      </a:endParaRP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List docker images stored in cache:</a:t>
                      </a:r>
                      <a:endParaRPr lang="en-US">
                        <a:solidFill>
                          <a:srgbClr val="2F2B20"/>
                        </a:solidFill>
                        <a:latin typeface="Arial"/>
                      </a:endParaRPr>
                    </a:p>
                  </a:txBody>
                  <a:tcPr>
                    <a:solidFill>
                      <a:schemeClr val="bg2">
                        <a:lumMod val="90000"/>
                      </a:schemeClr>
                    </a:solidFill>
                  </a:tcPr>
                </a:tc>
                <a:extLst>
                  <a:ext uri="{0D108BD9-81ED-4DB2-BD59-A6C34878D82A}">
                    <a16:rowId xmlns:a16="http://schemas.microsoft.com/office/drawing/2014/main" val="1533584595"/>
                  </a:ext>
                </a:extLst>
              </a:tr>
              <a:tr h="377587">
                <a:tc>
                  <a:txBody>
                    <a:bodyPr/>
                    <a:lstStyle/>
                    <a:p>
                      <a:pPr lvl="0" algn="l">
                        <a:buNone/>
                      </a:pPr>
                      <a:r>
                        <a:rPr lang="en-US" sz="800" u="none" strike="noStrike" noProof="0">
                          <a:solidFill>
                            <a:srgbClr val="2F2B20"/>
                          </a:solidFill>
                          <a:latin typeface="Consolas"/>
                        </a:rPr>
                        <a:t>docker image rm &lt;image&gt;</a:t>
                      </a:r>
                    </a:p>
                    <a:p>
                      <a:pPr marL="6350" marR="0" lvl="0" indent="0" algn="l">
                        <a:lnSpc>
                          <a:spcPct val="100000"/>
                        </a:lnSpc>
                        <a:spcBef>
                          <a:spcPts val="328"/>
                        </a:spcBef>
                        <a:spcAft>
                          <a:spcPts val="0"/>
                        </a:spcAft>
                        <a:buNone/>
                      </a:pPr>
                      <a:r>
                        <a:rPr lang="en-US" sz="800" u="none" strike="noStrike" noProof="0">
                          <a:solidFill>
                            <a:srgbClr val="2F2B20"/>
                          </a:solidFill>
                          <a:latin typeface="Consolas"/>
                        </a:rPr>
                        <a:t>docker </a:t>
                      </a:r>
                      <a:r>
                        <a:rPr lang="en-US" sz="800" u="none" strike="noStrike" noProof="0" err="1">
                          <a:solidFill>
                            <a:srgbClr val="2F2B20"/>
                          </a:solidFill>
                          <a:latin typeface="Consolas"/>
                        </a:rPr>
                        <a:t>rmi</a:t>
                      </a:r>
                      <a:r>
                        <a:rPr lang="en-US" sz="800" u="none" strike="noStrike" noProof="0">
                          <a:solidFill>
                            <a:srgbClr val="2F2B20"/>
                          </a:solidFill>
                          <a:latin typeface="Consolas"/>
                        </a:rPr>
                        <a:t> &lt;image&gt; </a:t>
                      </a:r>
                      <a:endParaRPr lang="en-US">
                        <a:solidFill>
                          <a:srgbClr val="2F2B20"/>
                        </a:solidFill>
                        <a:latin typeface="Consolas"/>
                      </a:endParaRPr>
                    </a:p>
                  </a:txBody>
                  <a:tcPr>
                    <a:solidFill>
                      <a:schemeClr val="bg2"/>
                    </a:solidFill>
                  </a:tcPr>
                </a:tc>
                <a:tc>
                  <a:txBody>
                    <a:bodyPr/>
                    <a:lstStyle/>
                    <a:p>
                      <a:pPr lvl="0" algn="l">
                        <a:buNone/>
                      </a:pPr>
                      <a:r>
                        <a:rPr lang="en-US" sz="800" u="none" strike="noStrike" noProof="0">
                          <a:solidFill>
                            <a:srgbClr val="2F2B20"/>
                          </a:solidFill>
                          <a:latin typeface="Arial"/>
                        </a:rPr>
                        <a:t>Remove (an) image(s):</a:t>
                      </a:r>
                      <a:endParaRPr lang="en-US">
                        <a:solidFill>
                          <a:srgbClr val="2F2B20"/>
                        </a:solidFill>
                        <a:latin typeface="Arial"/>
                      </a:endParaRPr>
                    </a:p>
                  </a:txBody>
                  <a:tcPr>
                    <a:solidFill>
                      <a:schemeClr val="bg2"/>
                    </a:solidFill>
                  </a:tcPr>
                </a:tc>
                <a:extLst>
                  <a:ext uri="{0D108BD9-81ED-4DB2-BD59-A6C34878D82A}">
                    <a16:rowId xmlns:a16="http://schemas.microsoft.com/office/drawing/2014/main" val="3164756546"/>
                  </a:ext>
                </a:extLst>
              </a:tr>
              <a:tr h="212197">
                <a:tc>
                  <a:txBody>
                    <a:bodyPr/>
                    <a:lstStyle/>
                    <a:p>
                      <a:pPr lvl="0" algn="l">
                        <a:buNone/>
                      </a:pPr>
                      <a:r>
                        <a:rPr lang="en-US" sz="800" u="none" strike="noStrike" noProof="0">
                          <a:solidFill>
                            <a:srgbClr val="2F2B20"/>
                          </a:solidFill>
                          <a:latin typeface="Consolas"/>
                        </a:rPr>
                        <a:t>docker image prune</a:t>
                      </a:r>
                      <a:endParaRPr lang="en-US">
                        <a:solidFill>
                          <a:srgbClr val="2F2B20"/>
                        </a:solidFill>
                        <a:latin typeface="Consolas"/>
                      </a:endParaRP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Remove unused images</a:t>
                      </a:r>
                      <a:endParaRPr lang="en-US">
                        <a:solidFill>
                          <a:srgbClr val="2F2B20"/>
                        </a:solidFill>
                        <a:latin typeface="Arial"/>
                      </a:endParaRPr>
                    </a:p>
                  </a:txBody>
                  <a:tcPr>
                    <a:solidFill>
                      <a:schemeClr val="bg2">
                        <a:lumMod val="90000"/>
                      </a:schemeClr>
                    </a:solidFill>
                  </a:tcPr>
                </a:tc>
                <a:extLst>
                  <a:ext uri="{0D108BD9-81ED-4DB2-BD59-A6C34878D82A}">
                    <a16:rowId xmlns:a16="http://schemas.microsoft.com/office/drawing/2014/main" val="3320902943"/>
                  </a:ext>
                </a:extLst>
              </a:tr>
            </a:tbl>
          </a:graphicData>
        </a:graphic>
      </p:graphicFrame>
      <p:graphicFrame>
        <p:nvGraphicFramePr>
          <p:cNvPr id="11" name="Table 2">
            <a:extLst>
              <a:ext uri="{FF2B5EF4-FFF2-40B4-BE49-F238E27FC236}">
                <a16:creationId xmlns:a16="http://schemas.microsoft.com/office/drawing/2014/main" id="{8052DCD1-58E4-4F6D-B700-9B6048523AC5}"/>
              </a:ext>
            </a:extLst>
          </p:cNvPr>
          <p:cNvGraphicFramePr>
            <a:graphicFrameLocks noGrp="1"/>
          </p:cNvGraphicFramePr>
          <p:nvPr/>
        </p:nvGraphicFramePr>
        <p:xfrm>
          <a:off x="178273" y="2022710"/>
          <a:ext cx="4247094" cy="1043940"/>
        </p:xfrm>
        <a:graphic>
          <a:graphicData uri="http://schemas.openxmlformats.org/drawingml/2006/table">
            <a:tbl>
              <a:tblPr firstRow="1" bandRow="1">
                <a:tableStyleId>{5C22544A-7EE6-4342-B048-85BDC9FD1C3A}</a:tableStyleId>
              </a:tblPr>
              <a:tblGrid>
                <a:gridCol w="2090771">
                  <a:extLst>
                    <a:ext uri="{9D8B030D-6E8A-4147-A177-3AD203B41FA5}">
                      <a16:colId xmlns:a16="http://schemas.microsoft.com/office/drawing/2014/main" val="1506769583"/>
                    </a:ext>
                  </a:extLst>
                </a:gridCol>
                <a:gridCol w="2156323">
                  <a:extLst>
                    <a:ext uri="{9D8B030D-6E8A-4147-A177-3AD203B41FA5}">
                      <a16:colId xmlns:a16="http://schemas.microsoft.com/office/drawing/2014/main" val="1626533496"/>
                    </a:ext>
                  </a:extLst>
                </a:gridCol>
              </a:tblGrid>
              <a:tr h="240282">
                <a:tc>
                  <a:txBody>
                    <a:bodyPr/>
                    <a:lstStyle/>
                    <a:p>
                      <a:pPr lvl="0" algn="l">
                        <a:buNone/>
                      </a:pPr>
                      <a:r>
                        <a:rPr lang="en-US" sz="1000" b="0" i="0" u="none" strike="noStrike" noProof="0">
                          <a:solidFill>
                            <a:schemeClr val="bg1"/>
                          </a:solidFill>
                          <a:latin typeface="Arial"/>
                        </a:rPr>
                        <a:t>Container Commands</a:t>
                      </a:r>
                    </a:p>
                  </a:txBody>
                  <a:tcPr>
                    <a:solidFill>
                      <a:schemeClr val="bg2">
                        <a:lumMod val="50000"/>
                      </a:schemeClr>
                    </a:solidFill>
                  </a:tcPr>
                </a:tc>
                <a:tc>
                  <a:txBody>
                    <a:bodyPr/>
                    <a:lstStyle/>
                    <a:p>
                      <a:pPr lvl="0" algn="l">
                        <a:buNone/>
                      </a:pPr>
                      <a:endParaRPr lang="en-US" sz="800" b="0" i="0" u="none" strike="noStrike" noProof="0">
                        <a:solidFill>
                          <a:srgbClr val="2F2B20"/>
                        </a:solidFill>
                        <a:latin typeface="Ariel"/>
                      </a:endParaRPr>
                    </a:p>
                  </a:txBody>
                  <a:tcPr>
                    <a:solidFill>
                      <a:schemeClr val="bg2">
                        <a:lumMod val="50000"/>
                      </a:schemeClr>
                    </a:solidFill>
                  </a:tcPr>
                </a:tc>
                <a:extLst>
                  <a:ext uri="{0D108BD9-81ED-4DB2-BD59-A6C34878D82A}">
                    <a16:rowId xmlns:a16="http://schemas.microsoft.com/office/drawing/2014/main" val="3977393813"/>
                  </a:ext>
                </a:extLst>
              </a:tr>
              <a:tr h="212197">
                <a:tc>
                  <a:txBody>
                    <a:bodyPr/>
                    <a:lstStyle/>
                    <a:p>
                      <a:pPr lvl="0" algn="l">
                        <a:buNone/>
                      </a:pPr>
                      <a:r>
                        <a:rPr lang="en-US" sz="800" b="0" i="0" u="none" strike="noStrike" noProof="0">
                          <a:solidFill>
                            <a:srgbClr val="2F2B20"/>
                          </a:solidFill>
                          <a:latin typeface="Consolas"/>
                        </a:rPr>
                        <a:t>docker container ls </a:t>
                      </a:r>
                      <a:endParaRPr lang="en-US">
                        <a:latin typeface="Consolas"/>
                      </a:endParaRPr>
                    </a:p>
                  </a:txBody>
                  <a:tcPr>
                    <a:solidFill>
                      <a:schemeClr val="bg2">
                        <a:lumMod val="90000"/>
                      </a:schemeClr>
                    </a:solidFill>
                  </a:tcPr>
                </a:tc>
                <a:tc>
                  <a:txBody>
                    <a:bodyPr/>
                    <a:lstStyle/>
                    <a:p>
                      <a:pPr lvl="0" algn="l">
                        <a:buNone/>
                      </a:pPr>
                      <a:r>
                        <a:rPr lang="en-US" sz="800" b="0" i="0" u="none" strike="noStrike" noProof="0">
                          <a:solidFill>
                            <a:srgbClr val="2F2B20"/>
                          </a:solidFill>
                          <a:latin typeface="Arial"/>
                        </a:rPr>
                        <a:t>List docker containers currently running:</a:t>
                      </a:r>
                      <a:endParaRPr lang="en-US">
                        <a:latin typeface="Arial"/>
                      </a:endParaRPr>
                    </a:p>
                  </a:txBody>
                  <a:tcPr>
                    <a:solidFill>
                      <a:schemeClr val="bg2">
                        <a:lumMod val="90000"/>
                      </a:schemeClr>
                    </a:solidFill>
                  </a:tcPr>
                </a:tc>
                <a:extLst>
                  <a:ext uri="{0D108BD9-81ED-4DB2-BD59-A6C34878D82A}">
                    <a16:rowId xmlns:a16="http://schemas.microsoft.com/office/drawing/2014/main" val="3082981570"/>
                  </a:ext>
                </a:extLst>
              </a:tr>
              <a:tr h="254873">
                <a:tc>
                  <a:txBody>
                    <a:bodyPr/>
                    <a:lstStyle/>
                    <a:p>
                      <a:pPr lvl="0" algn="l">
                        <a:buNone/>
                      </a:pPr>
                      <a:r>
                        <a:rPr lang="en-US" sz="800" b="0" i="0" u="none" strike="noStrike" noProof="0">
                          <a:solidFill>
                            <a:srgbClr val="2F2B20"/>
                          </a:solidFill>
                          <a:latin typeface="Consolas"/>
                        </a:rPr>
                        <a:t>docker container rm &lt;container&gt;</a:t>
                      </a:r>
                    </a:p>
                    <a:p>
                      <a:pPr marL="6350" marR="0" lvl="0" indent="0" algn="l">
                        <a:lnSpc>
                          <a:spcPct val="100000"/>
                        </a:lnSpc>
                        <a:spcBef>
                          <a:spcPts val="328"/>
                        </a:spcBef>
                        <a:spcAft>
                          <a:spcPts val="0"/>
                        </a:spcAft>
                        <a:buNone/>
                      </a:pPr>
                      <a:r>
                        <a:rPr lang="en-US" sz="800" b="0" i="0" u="none" strike="noStrike" noProof="0">
                          <a:solidFill>
                            <a:srgbClr val="2F2B20"/>
                          </a:solidFill>
                          <a:latin typeface="Consolas"/>
                        </a:rPr>
                        <a:t>docker rm &lt;container&gt; </a:t>
                      </a:r>
                      <a:endParaRPr lang="en-US">
                        <a:latin typeface="Consolas"/>
                      </a:endParaRPr>
                    </a:p>
                  </a:txBody>
                  <a:tcPr>
                    <a:solidFill>
                      <a:schemeClr val="bg2"/>
                    </a:solidFill>
                  </a:tcPr>
                </a:tc>
                <a:tc>
                  <a:txBody>
                    <a:bodyPr/>
                    <a:lstStyle/>
                    <a:p>
                      <a:pPr lvl="0" algn="l">
                        <a:buNone/>
                      </a:pPr>
                      <a:r>
                        <a:rPr lang="en-US" sz="800" b="0" i="0" u="none" strike="noStrike" noProof="0">
                          <a:solidFill>
                            <a:srgbClr val="2F2B20"/>
                          </a:solidFill>
                          <a:latin typeface="Arial"/>
                        </a:rPr>
                        <a:t>Remove (an) container(s):</a:t>
                      </a:r>
                      <a:endParaRPr lang="en-US">
                        <a:latin typeface="Arial"/>
                      </a:endParaRPr>
                    </a:p>
                  </a:txBody>
                  <a:tcPr>
                    <a:solidFill>
                      <a:schemeClr val="bg2"/>
                    </a:solidFill>
                  </a:tcPr>
                </a:tc>
                <a:extLst>
                  <a:ext uri="{0D108BD9-81ED-4DB2-BD59-A6C34878D82A}">
                    <a16:rowId xmlns:a16="http://schemas.microsoft.com/office/drawing/2014/main" val="3164756546"/>
                  </a:ext>
                </a:extLst>
              </a:tr>
              <a:tr h="212197">
                <a:tc>
                  <a:txBody>
                    <a:bodyPr/>
                    <a:lstStyle/>
                    <a:p>
                      <a:pPr lvl="0" algn="l">
                        <a:buNone/>
                      </a:pPr>
                      <a:r>
                        <a:rPr lang="en-US" sz="800" b="0" i="0" u="none" strike="noStrike" noProof="0">
                          <a:solidFill>
                            <a:srgbClr val="2F2B20"/>
                          </a:solidFill>
                          <a:latin typeface="Consolas"/>
                        </a:rPr>
                        <a:t>docker container prune</a:t>
                      </a:r>
                      <a:endParaRPr lang="en-US">
                        <a:latin typeface="Consolas"/>
                      </a:endParaRPr>
                    </a:p>
                  </a:txBody>
                  <a:tcPr>
                    <a:solidFill>
                      <a:schemeClr val="bg2">
                        <a:lumMod val="90000"/>
                      </a:schemeClr>
                    </a:solidFill>
                  </a:tcPr>
                </a:tc>
                <a:tc>
                  <a:txBody>
                    <a:bodyPr/>
                    <a:lstStyle/>
                    <a:p>
                      <a:pPr lvl="0" algn="l">
                        <a:buNone/>
                      </a:pPr>
                      <a:r>
                        <a:rPr lang="en-US" sz="800" b="0" i="0" u="none" strike="noStrike" noProof="0">
                          <a:solidFill>
                            <a:srgbClr val="2F2B20"/>
                          </a:solidFill>
                          <a:latin typeface="Arial"/>
                        </a:rPr>
                        <a:t>Remove all stopped containers</a:t>
                      </a:r>
                      <a:endParaRPr lang="en-US">
                        <a:latin typeface="Arial"/>
                      </a:endParaRPr>
                    </a:p>
                  </a:txBody>
                  <a:tcPr>
                    <a:solidFill>
                      <a:schemeClr val="bg2">
                        <a:lumMod val="90000"/>
                      </a:schemeClr>
                    </a:solidFill>
                  </a:tcPr>
                </a:tc>
                <a:extLst>
                  <a:ext uri="{0D108BD9-81ED-4DB2-BD59-A6C34878D82A}">
                    <a16:rowId xmlns:a16="http://schemas.microsoft.com/office/drawing/2014/main" val="3320902943"/>
                  </a:ext>
                </a:extLst>
              </a:tr>
            </a:tbl>
          </a:graphicData>
        </a:graphic>
      </p:graphicFrame>
      <p:pic>
        <p:nvPicPr>
          <p:cNvPr id="9" name="Shape 87">
            <a:extLst>
              <a:ext uri="{FF2B5EF4-FFF2-40B4-BE49-F238E27FC236}">
                <a16:creationId xmlns:a16="http://schemas.microsoft.com/office/drawing/2014/main" id="{60257EC3-3B05-FA42-B674-1C7FF6DB8469}"/>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6A91C97E-C736-EC4E-891E-47EB0B6A22F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62AD1C44-9BF1-4605-8C1F-B00F6BE331F6}"/>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916818432"/>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15</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wrap="square" lIns="0" tIns="0" rIns="0" bIns="0" anchor="t">
            <a:spAutoFit/>
          </a:bodyPr>
          <a:lstStyle/>
          <a:p>
            <a:pPr algn="l"/>
            <a:r>
              <a:rPr lang="en-US">
                <a:ea typeface="Tahoma"/>
              </a:rPr>
              <a:t>Docker Utility Commands</a:t>
            </a:r>
          </a:p>
        </p:txBody>
      </p:sp>
      <p:graphicFrame>
        <p:nvGraphicFramePr>
          <p:cNvPr id="3" name="Table 2">
            <a:extLst>
              <a:ext uri="{FF2B5EF4-FFF2-40B4-BE49-F238E27FC236}">
                <a16:creationId xmlns:a16="http://schemas.microsoft.com/office/drawing/2014/main" id="{804A0284-61AA-4D5F-9BCE-DC5FB572C0B2}"/>
              </a:ext>
            </a:extLst>
          </p:cNvPr>
          <p:cNvGraphicFramePr>
            <a:graphicFrameLocks noGrp="1"/>
          </p:cNvGraphicFramePr>
          <p:nvPr>
            <p:extLst>
              <p:ext uri="{D42A27DB-BD31-4B8C-83A1-F6EECF244321}">
                <p14:modId xmlns:p14="http://schemas.microsoft.com/office/powerpoint/2010/main" val="2342614327"/>
              </p:ext>
            </p:extLst>
          </p:nvPr>
        </p:nvGraphicFramePr>
        <p:xfrm>
          <a:off x="193918" y="731798"/>
          <a:ext cx="4181492" cy="1524000"/>
        </p:xfrm>
        <a:graphic>
          <a:graphicData uri="http://schemas.openxmlformats.org/drawingml/2006/table">
            <a:tbl>
              <a:tblPr firstRow="1" bandRow="1">
                <a:tableStyleId>{93296810-A885-4BE3-A3E7-6D5BEEA58F35}</a:tableStyleId>
              </a:tblPr>
              <a:tblGrid>
                <a:gridCol w="1894176">
                  <a:extLst>
                    <a:ext uri="{9D8B030D-6E8A-4147-A177-3AD203B41FA5}">
                      <a16:colId xmlns:a16="http://schemas.microsoft.com/office/drawing/2014/main" val="1506769583"/>
                    </a:ext>
                  </a:extLst>
                </a:gridCol>
                <a:gridCol w="2287316">
                  <a:extLst>
                    <a:ext uri="{9D8B030D-6E8A-4147-A177-3AD203B41FA5}">
                      <a16:colId xmlns:a16="http://schemas.microsoft.com/office/drawing/2014/main" val="1626533496"/>
                    </a:ext>
                  </a:extLst>
                </a:gridCol>
              </a:tblGrid>
              <a:tr h="237162">
                <a:tc>
                  <a:txBody>
                    <a:bodyPr/>
                    <a:lstStyle/>
                    <a:p>
                      <a:pPr lvl="0" algn="l">
                        <a:buNone/>
                      </a:pPr>
                      <a:r>
                        <a:rPr lang="en-US" sz="1000" b="0" u="none" strike="noStrike" noProof="0">
                          <a:solidFill>
                            <a:schemeClr val="bg1"/>
                          </a:solidFill>
                          <a:latin typeface="Arial"/>
                        </a:rPr>
                        <a:t>Commands</a:t>
                      </a:r>
                      <a:endParaRPr lang="en-US" b="0">
                        <a:solidFill>
                          <a:schemeClr val="bg1"/>
                        </a:solidFill>
                        <a:latin typeface="Arial"/>
                      </a:endParaRPr>
                    </a:p>
                  </a:txBody>
                  <a:tcPr>
                    <a:solidFill>
                      <a:schemeClr val="bg2">
                        <a:lumMod val="50000"/>
                      </a:schemeClr>
                    </a:solidFill>
                  </a:tcPr>
                </a:tc>
                <a:tc>
                  <a:txBody>
                    <a:bodyPr/>
                    <a:lstStyle/>
                    <a:p>
                      <a:pPr lvl="0" algn="l">
                        <a:buNone/>
                      </a:pPr>
                      <a:endParaRPr lang="en-US" sz="800" u="none" strike="noStrike" noProof="0">
                        <a:solidFill>
                          <a:srgbClr val="2F2B20"/>
                        </a:solidFill>
                        <a:latin typeface="Arial"/>
                      </a:endParaRPr>
                    </a:p>
                  </a:txBody>
                  <a:tcPr>
                    <a:solidFill>
                      <a:schemeClr val="bg2">
                        <a:lumMod val="50000"/>
                      </a:schemeClr>
                    </a:solidFill>
                  </a:tcPr>
                </a:tc>
                <a:extLst>
                  <a:ext uri="{0D108BD9-81ED-4DB2-BD59-A6C34878D82A}">
                    <a16:rowId xmlns:a16="http://schemas.microsoft.com/office/drawing/2014/main" val="3977393813"/>
                  </a:ext>
                </a:extLst>
              </a:tr>
              <a:tr h="212197">
                <a:tc>
                  <a:txBody>
                    <a:bodyPr/>
                    <a:lstStyle/>
                    <a:p>
                      <a:pPr lvl="0" algn="l">
                        <a:buNone/>
                      </a:pPr>
                      <a:r>
                        <a:rPr lang="en-US" sz="800" u="none" strike="noStrike" noProof="0">
                          <a:solidFill>
                            <a:srgbClr val="2F2B20"/>
                          </a:solidFill>
                          <a:latin typeface="Consolas"/>
                        </a:rPr>
                        <a:t>docker info</a:t>
                      </a:r>
                      <a:endParaRPr lang="en-US">
                        <a:solidFill>
                          <a:srgbClr val="2F2B20"/>
                        </a:solidFill>
                        <a:latin typeface="Consolas"/>
                      </a:endParaRP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Shows Docker system-wide information</a:t>
                      </a:r>
                      <a:endParaRPr lang="en-US">
                        <a:solidFill>
                          <a:srgbClr val="2F2B20"/>
                        </a:solidFill>
                        <a:latin typeface="Arial"/>
                      </a:endParaRPr>
                    </a:p>
                  </a:txBody>
                  <a:tcPr>
                    <a:solidFill>
                      <a:schemeClr val="bg2">
                        <a:lumMod val="90000"/>
                      </a:schemeClr>
                    </a:solidFill>
                  </a:tcPr>
                </a:tc>
                <a:extLst>
                  <a:ext uri="{0D108BD9-81ED-4DB2-BD59-A6C34878D82A}">
                    <a16:rowId xmlns:a16="http://schemas.microsoft.com/office/drawing/2014/main" val="1533584595"/>
                  </a:ext>
                </a:extLst>
              </a:tr>
              <a:tr h="212197">
                <a:tc>
                  <a:txBody>
                    <a:bodyPr/>
                    <a:lstStyle/>
                    <a:p>
                      <a:pPr lvl="0" algn="l">
                        <a:buNone/>
                      </a:pPr>
                      <a:r>
                        <a:rPr lang="en-US" sz="800" u="none" strike="noStrike" noProof="0">
                          <a:solidFill>
                            <a:srgbClr val="2F2B20"/>
                          </a:solidFill>
                          <a:latin typeface="Consolas"/>
                        </a:rPr>
                        <a:t>docker inspect &lt;docker-object&gt;</a:t>
                      </a:r>
                      <a:endParaRPr lang="en-US"/>
                    </a:p>
                  </a:txBody>
                  <a:tcPr>
                    <a:solidFill>
                      <a:schemeClr val="bg2"/>
                    </a:solidFill>
                  </a:tcPr>
                </a:tc>
                <a:tc>
                  <a:txBody>
                    <a:bodyPr/>
                    <a:lstStyle/>
                    <a:p>
                      <a:pPr lvl="0" algn="l">
                        <a:buNone/>
                      </a:pPr>
                      <a:r>
                        <a:rPr lang="en-US" sz="800" u="none" strike="noStrike" noProof="0">
                          <a:solidFill>
                            <a:srgbClr val="2F2B20"/>
                          </a:solidFill>
                          <a:latin typeface="Arial"/>
                        </a:rPr>
                        <a:t>Shows low-level information about an object</a:t>
                      </a:r>
                      <a:endParaRPr lang="en-US">
                        <a:solidFill>
                          <a:srgbClr val="2F2B20"/>
                        </a:solidFill>
                        <a:latin typeface="Arial"/>
                      </a:endParaRPr>
                    </a:p>
                  </a:txBody>
                  <a:tcPr>
                    <a:solidFill>
                      <a:schemeClr val="bg2"/>
                    </a:solidFill>
                  </a:tcPr>
                </a:tc>
                <a:extLst>
                  <a:ext uri="{0D108BD9-81ED-4DB2-BD59-A6C34878D82A}">
                    <a16:rowId xmlns:a16="http://schemas.microsoft.com/office/drawing/2014/main" val="3164756546"/>
                  </a:ext>
                </a:extLst>
              </a:tr>
              <a:tr h="212197">
                <a:tc>
                  <a:txBody>
                    <a:bodyPr/>
                    <a:lstStyle/>
                    <a:p>
                      <a:pPr lvl="0" algn="l">
                        <a:buNone/>
                      </a:pPr>
                      <a:r>
                        <a:rPr lang="en-US" sz="800" u="none" strike="noStrike" noProof="0">
                          <a:solidFill>
                            <a:srgbClr val="2F2B20"/>
                          </a:solidFill>
                          <a:latin typeface="Consolas"/>
                        </a:rPr>
                        <a:t>docker config &lt;sub-command&gt;</a:t>
                      </a:r>
                      <a:endParaRPr lang="en-US">
                        <a:solidFill>
                          <a:srgbClr val="2F2B20"/>
                        </a:solidFill>
                        <a:latin typeface="Consolas"/>
                      </a:endParaRP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Manage docker configurations</a:t>
                      </a:r>
                    </a:p>
                  </a:txBody>
                  <a:tcPr>
                    <a:solidFill>
                      <a:schemeClr val="bg2">
                        <a:lumMod val="90000"/>
                      </a:schemeClr>
                    </a:solidFill>
                  </a:tcPr>
                </a:tc>
                <a:extLst>
                  <a:ext uri="{0D108BD9-81ED-4DB2-BD59-A6C34878D82A}">
                    <a16:rowId xmlns:a16="http://schemas.microsoft.com/office/drawing/2014/main" val="3320902943"/>
                  </a:ext>
                </a:extLst>
              </a:tr>
              <a:tr h="212196">
                <a:tc>
                  <a:txBody>
                    <a:bodyPr/>
                    <a:lstStyle/>
                    <a:p>
                      <a:pPr lvl="0" algn="l">
                        <a:buNone/>
                      </a:pPr>
                      <a:r>
                        <a:rPr lang="en-US" sz="800" u="none" strike="noStrike" noProof="0">
                          <a:solidFill>
                            <a:srgbClr val="2F2B20"/>
                          </a:solidFill>
                          <a:latin typeface="Consolas"/>
                        </a:rPr>
                        <a:t>docker stats &lt;container&gt;</a:t>
                      </a: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Shows container resource usage</a:t>
                      </a:r>
                    </a:p>
                  </a:txBody>
                  <a:tcPr>
                    <a:solidFill>
                      <a:schemeClr val="bg2">
                        <a:lumMod val="90000"/>
                      </a:schemeClr>
                    </a:solidFill>
                  </a:tcPr>
                </a:tc>
                <a:extLst>
                  <a:ext uri="{0D108BD9-81ED-4DB2-BD59-A6C34878D82A}">
                    <a16:rowId xmlns:a16="http://schemas.microsoft.com/office/drawing/2014/main" val="1000459790"/>
                  </a:ext>
                </a:extLst>
              </a:tr>
              <a:tr h="212195">
                <a:tc>
                  <a:txBody>
                    <a:bodyPr/>
                    <a:lstStyle/>
                    <a:p>
                      <a:pPr lvl="0" algn="l">
                        <a:buNone/>
                      </a:pPr>
                      <a:r>
                        <a:rPr lang="en-US" sz="800" u="none" strike="noStrike" noProof="0" dirty="0">
                          <a:solidFill>
                            <a:srgbClr val="2F2B20"/>
                          </a:solidFill>
                          <a:latin typeface="Consolas"/>
                        </a:rPr>
                        <a:t>docker top &lt;container&gt;</a:t>
                      </a: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Shows running processes of a container</a:t>
                      </a:r>
                    </a:p>
                  </a:txBody>
                  <a:tcPr>
                    <a:solidFill>
                      <a:schemeClr val="bg2">
                        <a:lumMod val="90000"/>
                      </a:schemeClr>
                    </a:solidFill>
                  </a:tcPr>
                </a:tc>
                <a:extLst>
                  <a:ext uri="{0D108BD9-81ED-4DB2-BD59-A6C34878D82A}">
                    <a16:rowId xmlns:a16="http://schemas.microsoft.com/office/drawing/2014/main" val="1658524840"/>
                  </a:ext>
                </a:extLst>
              </a:tr>
              <a:tr h="212195">
                <a:tc>
                  <a:txBody>
                    <a:bodyPr/>
                    <a:lstStyle/>
                    <a:p>
                      <a:pPr lvl="0" algn="l">
                        <a:buNone/>
                      </a:pPr>
                      <a:r>
                        <a:rPr lang="en-US" sz="800" u="none" strike="noStrike" noProof="0" dirty="0">
                          <a:solidFill>
                            <a:srgbClr val="2F2B20"/>
                          </a:solidFill>
                          <a:latin typeface="Consolas"/>
                        </a:rPr>
                        <a:t>docker version</a:t>
                      </a:r>
                    </a:p>
                  </a:txBody>
                  <a:tcPr>
                    <a:solidFill>
                      <a:schemeClr val="bg2">
                        <a:lumMod val="90000"/>
                      </a:schemeClr>
                    </a:solidFill>
                  </a:tcPr>
                </a:tc>
                <a:tc>
                  <a:txBody>
                    <a:bodyPr/>
                    <a:lstStyle/>
                    <a:p>
                      <a:pPr lvl="0" algn="l">
                        <a:buNone/>
                      </a:pPr>
                      <a:r>
                        <a:rPr lang="en-US" sz="800" u="none" strike="noStrike" noProof="0" dirty="0">
                          <a:solidFill>
                            <a:srgbClr val="2F2B20"/>
                          </a:solidFill>
                          <a:latin typeface="Arial"/>
                        </a:rPr>
                        <a:t>Shows docker version information</a:t>
                      </a:r>
                    </a:p>
                  </a:txBody>
                  <a:tcPr>
                    <a:solidFill>
                      <a:schemeClr val="bg2">
                        <a:lumMod val="90000"/>
                      </a:schemeClr>
                    </a:solidFill>
                  </a:tcPr>
                </a:tc>
                <a:extLst>
                  <a:ext uri="{0D108BD9-81ED-4DB2-BD59-A6C34878D82A}">
                    <a16:rowId xmlns:a16="http://schemas.microsoft.com/office/drawing/2014/main" val="2305408415"/>
                  </a:ext>
                </a:extLst>
              </a:tr>
            </a:tbl>
          </a:graphicData>
        </a:graphic>
      </p:graphicFrame>
      <p:sp>
        <p:nvSpPr>
          <p:cNvPr id="5" name="object 3">
            <a:extLst>
              <a:ext uri="{FF2B5EF4-FFF2-40B4-BE49-F238E27FC236}">
                <a16:creationId xmlns:a16="http://schemas.microsoft.com/office/drawing/2014/main" id="{68A8AAF0-6138-4192-A7A0-0D5B9FB7D699}"/>
              </a:ext>
            </a:extLst>
          </p:cNvPr>
          <p:cNvSpPr txBox="1"/>
          <p:nvPr/>
        </p:nvSpPr>
        <p:spPr>
          <a:xfrm>
            <a:off x="246444" y="2284230"/>
            <a:ext cx="4266062" cy="365191"/>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000000"/>
                </a:solidFill>
                <a:latin typeface="Arial"/>
                <a:cs typeface="Arial"/>
              </a:rPr>
              <a:t>More details and commands can be found </a:t>
            </a:r>
            <a:r>
              <a:rPr lang="en-US" sz="1050" i="1" u="sng">
                <a:solidFill>
                  <a:schemeClr val="bg2">
                    <a:lumMod val="50000"/>
                  </a:schemeClr>
                </a:solidFill>
                <a:latin typeface="Arial"/>
                <a:cs typeface="Arial"/>
                <a:hlinkClick r:id="rId2"/>
              </a:rPr>
              <a:t>on the docker documentation page</a:t>
            </a:r>
          </a:p>
        </p:txBody>
      </p:sp>
      <p:pic>
        <p:nvPicPr>
          <p:cNvPr id="9" name="Shape 87">
            <a:extLst>
              <a:ext uri="{FF2B5EF4-FFF2-40B4-BE49-F238E27FC236}">
                <a16:creationId xmlns:a16="http://schemas.microsoft.com/office/drawing/2014/main" id="{F908FE0D-90F6-A441-A893-832FDC613E1C}"/>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E111F738-A9B7-F44C-BFF7-E29FDD6827D4}"/>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B85671CA-5180-48D9-B5C1-98AF7104C240}"/>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124489869"/>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16</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170708" y="2180025"/>
            <a:ext cx="3932388" cy="754053"/>
          </a:xfrm>
        </p:spPr>
        <p:txBody>
          <a:bodyPr wrap="square" lIns="0" tIns="0" rIns="0" bIns="0" anchor="t">
            <a:spAutoFit/>
          </a:bodyPr>
          <a:lstStyle/>
          <a:p>
            <a:pPr algn="l"/>
            <a:r>
              <a:rPr lang="en-US">
                <a:ea typeface="Tahoma"/>
              </a:rPr>
              <a:t>Demo 1: Running Containerized Python</a:t>
            </a:r>
          </a:p>
        </p:txBody>
      </p:sp>
      <p:pic>
        <p:nvPicPr>
          <p:cNvPr id="9" name="Shape 87">
            <a:extLst>
              <a:ext uri="{FF2B5EF4-FFF2-40B4-BE49-F238E27FC236}">
                <a16:creationId xmlns:a16="http://schemas.microsoft.com/office/drawing/2014/main" id="{5A32B7EF-BB59-594F-9932-AA7119E8DB2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03091982-2EEB-3043-AC40-9C15A20F29C8}"/>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0808DCD0-7C6E-434B-BFF0-3EAB81AFFCD5}"/>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982436453"/>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17</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Demo 1: Python</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727102"/>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Running the Python docker container will pull Python from Docker Hub:</a:t>
            </a:r>
          </a:p>
          <a:p>
            <a:pPr marL="285750" lvl="2">
              <a:spcBef>
                <a:spcPts val="328"/>
              </a:spcBef>
              <a:buClr>
                <a:srgbClr val="A9A57C"/>
              </a:buClr>
              <a:tabLst>
                <a:tab pos="121663" algn="l"/>
              </a:tabLst>
            </a:pPr>
            <a:r>
              <a:rPr lang="en-US" sz="1050" dirty="0">
                <a:solidFill>
                  <a:srgbClr val="0070C0"/>
                </a:solidFill>
                <a:latin typeface="Consolas"/>
                <a:cs typeface="Arial"/>
              </a:rPr>
              <a:t>docker run </a:t>
            </a:r>
            <a:r>
              <a:rPr lang="en-US" sz="1050">
                <a:solidFill>
                  <a:srgbClr val="0070C0"/>
                </a:solidFill>
                <a:latin typeface="Consolas"/>
                <a:cs typeface="Calibri"/>
              </a:rPr>
              <a:t>python:3.7.2-slim</a:t>
            </a:r>
            <a:endParaRPr lang="en-US" sz="1050">
              <a:solidFill>
                <a:srgbClr val="FF0000"/>
              </a:solidFill>
              <a:latin typeface="Consolas"/>
              <a:cs typeface="Calibri"/>
            </a:endParaRP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...did it work?</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Run your python image interactively:</a:t>
            </a:r>
            <a:endParaRPr lang="en-US" sz="1050" dirty="0">
              <a:cs typeface="Calibri"/>
            </a:endParaRPr>
          </a:p>
          <a:p>
            <a:pPr marL="285750" lvl="2">
              <a:spcBef>
                <a:spcPts val="328"/>
              </a:spcBef>
              <a:buClr>
                <a:srgbClr val="A9A57C"/>
              </a:buClr>
              <a:tabLst>
                <a:tab pos="121663" algn="l"/>
              </a:tabLst>
            </a:pPr>
            <a:r>
              <a:rPr lang="en-US" sz="1050">
                <a:solidFill>
                  <a:srgbClr val="0070C0"/>
                </a:solidFill>
                <a:latin typeface="Consolas"/>
                <a:cs typeface="Arial"/>
              </a:rPr>
              <a:t>docker run –it python:3.7.2-slim</a:t>
            </a:r>
            <a:endParaRPr lang="en-US" sz="1050">
              <a:solidFill>
                <a:srgbClr val="FF0000"/>
              </a:solidFill>
              <a:latin typeface="Consolas"/>
              <a:cs typeface="Arial"/>
            </a:endParaRPr>
          </a:p>
          <a:p>
            <a:pPr marL="177800" indent="-171450">
              <a:spcBef>
                <a:spcPts val="328"/>
              </a:spcBef>
              <a:buClr>
                <a:srgbClr val="A9A57C"/>
              </a:buClr>
              <a:buFont typeface="Arial"/>
              <a:buChar char="•"/>
              <a:tabLst>
                <a:tab pos="121663" algn="l"/>
              </a:tabLst>
            </a:pPr>
            <a:r>
              <a:rPr lang="en-US" sz="1050" dirty="0">
                <a:solidFill>
                  <a:schemeClr val="tx1">
                    <a:lumMod val="85000"/>
                    <a:lumOff val="15000"/>
                  </a:schemeClr>
                </a:solidFill>
                <a:latin typeface="Arial"/>
                <a:cs typeface="Arial"/>
              </a:rPr>
              <a:t>This puts us into a python interpreter, where you can run python code containerized in its own environment.</a:t>
            </a:r>
          </a:p>
          <a:p>
            <a:pPr lvl="1" indent="-171450">
              <a:spcBef>
                <a:spcPts val="328"/>
              </a:spcBef>
              <a:buClr>
                <a:srgbClr val="A9A57C"/>
              </a:buClr>
              <a:buFont typeface="Arial"/>
              <a:buChar char="•"/>
              <a:tabLst>
                <a:tab pos="121663" algn="l"/>
              </a:tabLst>
            </a:pPr>
            <a:endParaRPr lang="en-US" sz="1050">
              <a:solidFill>
                <a:srgbClr val="2F2B20"/>
              </a:solidFill>
              <a:latin typeface="Arial"/>
              <a:cs typeface="Arial"/>
            </a:endParaRPr>
          </a:p>
        </p:txBody>
      </p:sp>
      <p:pic>
        <p:nvPicPr>
          <p:cNvPr id="10" name="Shape 87">
            <a:extLst>
              <a:ext uri="{FF2B5EF4-FFF2-40B4-BE49-F238E27FC236}">
                <a16:creationId xmlns:a16="http://schemas.microsoft.com/office/drawing/2014/main" id="{C587294C-28C0-5D49-8848-248E3F45697B}"/>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501C730-4988-EA4A-9BFD-DEAF607D3E87}"/>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4A7A5704-04BF-45B4-9388-34DD941098F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529144796"/>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18</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Building Docker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765574"/>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To build a docker container, we need a set of instructions Docker can use to set up the environment. </a:t>
            </a:r>
            <a:endParaRPr lang="en-US" sz="1050">
              <a:solidFill>
                <a:srgbClr val="FF0000"/>
              </a:solidFill>
              <a:latin typeface="Consolas"/>
              <a:cs typeface="Arial"/>
            </a:endParaRPr>
          </a:p>
          <a:p>
            <a:pPr marL="457200" lvl="2" indent="-171450">
              <a:spcBef>
                <a:spcPts val="328"/>
              </a:spcBef>
              <a:buClr>
                <a:srgbClr val="A9A57C"/>
              </a:buClr>
              <a:buFont typeface="Arial"/>
              <a:buChar char="•"/>
              <a:tabLst>
                <a:tab pos="121663" algn="l"/>
              </a:tabLst>
            </a:pPr>
            <a:r>
              <a:rPr lang="en-US" sz="1050" err="1">
                <a:solidFill>
                  <a:srgbClr val="2F2B20"/>
                </a:solidFill>
                <a:latin typeface="Arial"/>
                <a:cs typeface="Arial"/>
              </a:rPr>
              <a:t>Dockerfile</a:t>
            </a:r>
            <a:endParaRPr lang="en-US" sz="1050">
              <a:solidFill>
                <a:srgbClr val="2F2B20"/>
              </a:solidFill>
              <a:latin typeface="Arial"/>
              <a:cs typeface="Arial"/>
            </a:endParaRPr>
          </a:p>
          <a:p>
            <a:pPr marL="173990" lvl="1" indent="-171450">
              <a:spcBef>
                <a:spcPts val="328"/>
              </a:spcBef>
              <a:buClr>
                <a:srgbClr val="A9A57C"/>
              </a:buClr>
              <a:buFont typeface="Arial"/>
              <a:buChar char="•"/>
              <a:tabLst>
                <a:tab pos="121663" algn="l"/>
              </a:tabLst>
            </a:pPr>
            <a:r>
              <a:rPr lang="en-US" sz="1050">
                <a:solidFill>
                  <a:srgbClr val="2F2B20"/>
                </a:solidFill>
                <a:latin typeface="Arial"/>
                <a:cs typeface="Arial"/>
              </a:rPr>
              <a:t>Once we set up our </a:t>
            </a:r>
            <a:r>
              <a:rPr lang="en-US" sz="1050" err="1">
                <a:solidFill>
                  <a:srgbClr val="2F2B20"/>
                </a:solidFill>
                <a:latin typeface="Arial"/>
                <a:cs typeface="Arial"/>
              </a:rPr>
              <a:t>dockerfile</a:t>
            </a:r>
            <a:r>
              <a:rPr lang="en-US" sz="1050">
                <a:solidFill>
                  <a:srgbClr val="2F2B20"/>
                </a:solidFill>
                <a:latin typeface="Arial"/>
                <a:cs typeface="Arial"/>
              </a:rPr>
              <a:t> we can use the command</a:t>
            </a:r>
          </a:p>
          <a:p>
            <a:pPr marL="285750" lvl="2">
              <a:spcBef>
                <a:spcPts val="328"/>
              </a:spcBef>
              <a:buClr>
                <a:srgbClr val="A9A57C"/>
              </a:buClr>
              <a:tabLst>
                <a:tab pos="121663" algn="l"/>
              </a:tabLst>
            </a:pPr>
            <a:r>
              <a:rPr lang="en-US" sz="1050">
                <a:solidFill>
                  <a:srgbClr val="0070C0"/>
                </a:solidFill>
                <a:latin typeface="Consolas"/>
                <a:cs typeface="Arial"/>
              </a:rPr>
              <a:t>docker build –t </a:t>
            </a:r>
            <a:r>
              <a:rPr lang="en-US" sz="1050">
                <a:solidFill>
                  <a:srgbClr val="FF0000"/>
                </a:solidFill>
                <a:latin typeface="Consolas"/>
                <a:cs typeface="Arial"/>
              </a:rPr>
              <a:t>&lt;image-name&gt;</a:t>
            </a:r>
            <a:r>
              <a:rPr lang="en-US" sz="1050">
                <a:solidFill>
                  <a:srgbClr val="0070C0"/>
                </a:solidFill>
                <a:latin typeface="Consolas"/>
                <a:cs typeface="Arial"/>
              </a:rPr>
              <a:t> .</a:t>
            </a:r>
          </a:p>
          <a:p>
            <a:pPr marL="173990" indent="-171450">
              <a:spcBef>
                <a:spcPts val="328"/>
              </a:spcBef>
              <a:buClr>
                <a:srgbClr val="A9A57C"/>
              </a:buClr>
              <a:buFont typeface="Arial"/>
              <a:buChar char="•"/>
              <a:tabLst>
                <a:tab pos="121663" algn="l"/>
              </a:tabLst>
            </a:pPr>
            <a:r>
              <a:rPr lang="en-US" sz="1050">
                <a:solidFill>
                  <a:srgbClr val="2F2B20"/>
                </a:solidFill>
                <a:latin typeface="Arial"/>
                <a:cs typeface="Arial"/>
              </a:rPr>
              <a:t>Then we can run the image with our </a:t>
            </a:r>
            <a:r>
              <a:rPr lang="en-US" sz="1050">
                <a:solidFill>
                  <a:srgbClr val="0070C0"/>
                </a:solidFill>
                <a:latin typeface="Consolas"/>
                <a:cs typeface="Arial"/>
              </a:rPr>
              <a:t>docker run</a:t>
            </a:r>
            <a:r>
              <a:rPr lang="en-US" sz="1050">
                <a:solidFill>
                  <a:srgbClr val="2F2B20"/>
                </a:solidFill>
                <a:latin typeface="Arial"/>
                <a:cs typeface="Arial"/>
              </a:rPr>
              <a:t> command</a:t>
            </a:r>
          </a:p>
          <a:p>
            <a:pPr marL="285750" lvl="2">
              <a:spcBef>
                <a:spcPts val="328"/>
              </a:spcBef>
              <a:buClr>
                <a:srgbClr val="A9A57C"/>
              </a:buClr>
              <a:tabLst>
                <a:tab pos="121663" algn="l"/>
              </a:tabLst>
            </a:pPr>
            <a:r>
              <a:rPr lang="en-US" sz="1050">
                <a:solidFill>
                  <a:srgbClr val="0070C0"/>
                </a:solidFill>
                <a:latin typeface="Consolas"/>
                <a:cs typeface="Arial"/>
              </a:rPr>
              <a:t>docker run </a:t>
            </a:r>
            <a:r>
              <a:rPr lang="en-US" sz="1050">
                <a:solidFill>
                  <a:srgbClr val="FF0000"/>
                </a:solidFill>
                <a:latin typeface="Consolas"/>
                <a:cs typeface="Arial"/>
              </a:rPr>
              <a:t>&lt;image-name&gt;</a:t>
            </a:r>
          </a:p>
          <a:p>
            <a:pPr marL="285750" lvl="1">
              <a:spcBef>
                <a:spcPts val="328"/>
              </a:spcBef>
              <a:buClr>
                <a:srgbClr val="A9A57C"/>
              </a:buClr>
              <a:tabLst>
                <a:tab pos="121663" algn="l"/>
              </a:tabLst>
            </a:pPr>
            <a:endParaRPr lang="en-US" sz="1200">
              <a:solidFill>
                <a:srgbClr val="2F2B20"/>
              </a:solidFill>
              <a:latin typeface="Arial"/>
              <a:cs typeface="Arial"/>
            </a:endParaRPr>
          </a:p>
          <a:p>
            <a:pPr lvl="1" indent="-171450">
              <a:spcBef>
                <a:spcPts val="328"/>
              </a:spcBef>
              <a:buClr>
                <a:srgbClr val="A9A57C"/>
              </a:buClr>
              <a:buFont typeface="Arial"/>
              <a:buChar char="•"/>
              <a:tabLst>
                <a:tab pos="121663" algn="l"/>
              </a:tabLst>
            </a:pPr>
            <a:endParaRPr lang="en-US" sz="900">
              <a:solidFill>
                <a:srgbClr val="2F2B20"/>
              </a:solidFill>
              <a:latin typeface="Arial"/>
              <a:cs typeface="Arial"/>
            </a:endParaRPr>
          </a:p>
        </p:txBody>
      </p:sp>
      <p:pic>
        <p:nvPicPr>
          <p:cNvPr id="10" name="Shape 87">
            <a:extLst>
              <a:ext uri="{FF2B5EF4-FFF2-40B4-BE49-F238E27FC236}">
                <a16:creationId xmlns:a16="http://schemas.microsoft.com/office/drawing/2014/main" id="{C0E27E82-76EF-C348-9799-CF353F9AA1A0}"/>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87D4E71B-BED0-6745-9ED3-D40DA0BAF439}"/>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8F4C65EC-8297-4002-891D-C7FA594CAB0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959054771"/>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19</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170708" y="2180025"/>
            <a:ext cx="3873966" cy="754053"/>
          </a:xfrm>
        </p:spPr>
        <p:txBody>
          <a:bodyPr wrap="square" lIns="0" tIns="0" rIns="0" bIns="0" anchor="t">
            <a:spAutoFit/>
          </a:bodyPr>
          <a:lstStyle/>
          <a:p>
            <a:pPr algn="l"/>
            <a:r>
              <a:rPr lang="en-US">
                <a:ea typeface="Tahoma"/>
              </a:rPr>
              <a:t>Demo 2: Building an Ubuntu Container</a:t>
            </a:r>
          </a:p>
        </p:txBody>
      </p:sp>
      <p:pic>
        <p:nvPicPr>
          <p:cNvPr id="9" name="Shape 87">
            <a:extLst>
              <a:ext uri="{FF2B5EF4-FFF2-40B4-BE49-F238E27FC236}">
                <a16:creationId xmlns:a16="http://schemas.microsoft.com/office/drawing/2014/main" id="{F5BAC13A-885D-614D-93A5-DE3519E1AB56}"/>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AA92C636-A4A6-DA44-BFB1-E9AFFA2715D7}"/>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3B70CAFA-CDE7-403E-97B6-5908CA5FA6D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285884583"/>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325839" y="620288"/>
            <a:ext cx="3958421" cy="2289764"/>
          </a:xfrm>
          <a:prstGeom prst="rect">
            <a:avLst/>
          </a:prstGeom>
        </p:spPr>
        <p:txBody>
          <a:bodyPr vert="horz" wrap="square" lIns="0" tIns="42579" rIns="0" bIns="0" rtlCol="0" anchor="t">
            <a:spAutoFit/>
          </a:bodyPr>
          <a:lstStyle/>
          <a:p>
            <a:pPr marL="6350">
              <a:spcBef>
                <a:spcPts val="335"/>
              </a:spcBef>
              <a:buClr>
                <a:srgbClr val="A9A57C"/>
              </a:buClr>
              <a:tabLst>
                <a:tab pos="121663" algn="l"/>
              </a:tabLst>
            </a:pPr>
            <a:r>
              <a:rPr lang="en-US" sz="1100" u="sng" spc="13" dirty="0">
                <a:latin typeface="Arial"/>
                <a:cs typeface="Arial"/>
              </a:rPr>
              <a:t>Part 1: Container fundamentals and Docker (1:00p-2:30p)</a:t>
            </a:r>
            <a:endParaRPr lang="en-US" sz="900" spc="13" dirty="0">
              <a:solidFill>
                <a:srgbClr val="2F2B20"/>
              </a:solidFill>
              <a:latin typeface="Arial"/>
              <a:cs typeface="Arial"/>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Introduction to containers</a:t>
            </a:r>
            <a:endParaRPr lang="en-US" sz="800" dirty="0">
              <a:cs typeface="Calibri"/>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Docker commands and options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Running Docker containers on your personal Machine</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Building Docker images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Practical Application</a:t>
            </a:r>
          </a:p>
          <a:p>
            <a:pPr marL="121285" indent="-114935">
              <a:spcBef>
                <a:spcPts val="335"/>
              </a:spcBef>
              <a:buClr>
                <a:srgbClr val="A9A57C"/>
              </a:buClr>
              <a:buChar char="•"/>
              <a:tabLst>
                <a:tab pos="121663" algn="l"/>
              </a:tabLst>
            </a:pPr>
            <a:endParaRPr lang="en-US" sz="6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rgbClr val="0070C0"/>
              </a:solidFill>
              <a:latin typeface="Arial"/>
              <a:cs typeface="Arial"/>
            </a:endParaRPr>
          </a:p>
          <a:p>
            <a:pPr marL="6350">
              <a:spcBef>
                <a:spcPts val="335"/>
              </a:spcBef>
              <a:buClr>
                <a:srgbClr val="A9A57C"/>
              </a:buClr>
              <a:tabLst>
                <a:tab pos="121663" algn="l"/>
              </a:tabLst>
            </a:pPr>
            <a:r>
              <a:rPr lang="en-US" sz="1100" u="sng" spc="13" dirty="0">
                <a:latin typeface="Arial"/>
                <a:cs typeface="Arial"/>
              </a:rPr>
              <a:t>Part 2: Containers for HPC with Singularity (2:45p-3:30p)</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800" spc="13" dirty="0">
                <a:solidFill>
                  <a:schemeClr val="accent2"/>
                </a:solidFill>
                <a:latin typeface="Arial"/>
                <a:cs typeface="Arial"/>
              </a:rPr>
              <a:t>Hands-on: Running containers</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Building containers</a:t>
            </a:r>
          </a:p>
          <a:p>
            <a:pPr marL="121663" indent="-115260">
              <a:spcBef>
                <a:spcPts val="335"/>
              </a:spcBef>
              <a:buClr>
                <a:srgbClr val="A9A57C"/>
              </a:buClr>
              <a:buFontTx/>
              <a:buChar char="•"/>
              <a:tabLst>
                <a:tab pos="121663" algn="l"/>
              </a:tabLst>
            </a:pPr>
            <a:r>
              <a:rPr lang="en-US" sz="800" dirty="0">
                <a:solidFill>
                  <a:srgbClr val="2F2B20"/>
                </a:solidFill>
                <a:latin typeface="Arial"/>
                <a:cs typeface="Arial"/>
              </a:rPr>
              <a:t>Special cases: Running containers for MPI and GPU jobs</a:t>
            </a:r>
          </a:p>
          <a:p>
            <a:pPr marL="121285" indent="-114935">
              <a:spcBef>
                <a:spcPts val="335"/>
              </a:spcBef>
              <a:buClr>
                <a:srgbClr val="A9A57C"/>
              </a:buClr>
              <a:buChar char="•"/>
              <a:tabLst>
                <a:tab pos="121663" algn="l"/>
              </a:tabLst>
            </a:pPr>
            <a:endParaRPr lang="en-US" sz="900" dirty="0">
              <a:solidFill>
                <a:srgbClr val="2F2B20"/>
              </a:solidFill>
              <a:latin typeface="Arial"/>
              <a:cs typeface="Arial"/>
            </a:endParaRP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13D11897-54FF-0344-861D-A9ACB2F0A4D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7D3F7B20-B003-BE4C-9FE6-F9FBCCD0DCD4}"/>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E4A062B5-97D1-4C03-86A4-E258E993244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35456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20</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Demo 2: Setup</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225143" y="624764"/>
            <a:ext cx="4137307" cy="1211576"/>
          </a:xfrm>
          <a:prstGeom prst="rect">
            <a:avLst/>
          </a:prstGeom>
        </p:spPr>
        <p:txBody>
          <a:bodyPr vert="horz" wrap="square" lIns="0" tIns="41619" rIns="0" bIns="0" rtlCol="0" anchor="t">
            <a:spAutoFit/>
          </a:bodyPr>
          <a:lstStyle/>
          <a:p>
            <a:pPr marL="6350">
              <a:spcBef>
                <a:spcPts val="328"/>
              </a:spcBef>
              <a:buClr>
                <a:srgbClr val="A9A57C"/>
              </a:buClr>
              <a:tabLst>
                <a:tab pos="121663" algn="l"/>
              </a:tabLst>
            </a:pPr>
            <a:r>
              <a:rPr lang="en-US" sz="1050" dirty="0" err="1">
                <a:solidFill>
                  <a:srgbClr val="2F2B20"/>
                </a:solidFill>
                <a:latin typeface="Arial"/>
                <a:cs typeface="Arial"/>
              </a:rPr>
              <a:t>Dockerfiles</a:t>
            </a:r>
            <a:r>
              <a:rPr lang="en-US" sz="1050" dirty="0">
                <a:solidFill>
                  <a:srgbClr val="2F2B20"/>
                </a:solidFill>
                <a:latin typeface="Arial"/>
                <a:cs typeface="Arial"/>
              </a:rPr>
              <a:t> and test files are provided for this workshop. We can pull the files from a </a:t>
            </a:r>
            <a:r>
              <a:rPr lang="en-US" sz="1050" dirty="0" err="1">
                <a:solidFill>
                  <a:srgbClr val="2F2B20"/>
                </a:solidFill>
                <a:latin typeface="Arial"/>
                <a:cs typeface="Arial"/>
              </a:rPr>
              <a:t>github</a:t>
            </a:r>
            <a:r>
              <a:rPr lang="en-US" sz="1050" dirty="0">
                <a:solidFill>
                  <a:srgbClr val="2F2B20"/>
                </a:solidFill>
                <a:latin typeface="Arial"/>
                <a:cs typeface="Arial"/>
              </a:rPr>
              <a:t> repository as such:</a:t>
            </a:r>
          </a:p>
          <a:p>
            <a:pPr marL="12700" indent="-228600">
              <a:spcBef>
                <a:spcPts val="328"/>
              </a:spcBef>
              <a:buClr>
                <a:srgbClr val="A9A57C"/>
              </a:buClr>
              <a:buAutoNum type="arabicPeriod"/>
              <a:tabLst>
                <a:tab pos="121663" algn="l"/>
              </a:tabLst>
            </a:pPr>
            <a:r>
              <a:rPr lang="en-US" sz="1050" dirty="0">
                <a:solidFill>
                  <a:srgbClr val="2F2B20"/>
                </a:solidFill>
                <a:latin typeface="Arial"/>
                <a:cs typeface="Arial"/>
              </a:rPr>
              <a:t>Navigate to your home directory</a:t>
            </a:r>
          </a:p>
          <a:p>
            <a:pPr marL="342900" lvl="1">
              <a:spcBef>
                <a:spcPts val="328"/>
              </a:spcBef>
              <a:buClr>
                <a:srgbClr val="A9A57C"/>
              </a:buClr>
              <a:tabLst>
                <a:tab pos="121663" algn="l"/>
              </a:tabLst>
            </a:pPr>
            <a:r>
              <a:rPr lang="en-US" sz="800" dirty="0">
                <a:solidFill>
                  <a:srgbClr val="0070C0"/>
                </a:solidFill>
                <a:latin typeface="Consolas"/>
                <a:cs typeface="Arial"/>
              </a:rPr>
              <a:t>cd ~</a:t>
            </a:r>
            <a:endParaRPr lang="en-US" dirty="0">
              <a:solidFill>
                <a:srgbClr val="0070C0"/>
              </a:solidFill>
              <a:cs typeface="Calibri"/>
            </a:endParaRPr>
          </a:p>
          <a:p>
            <a:pPr marL="12700" indent="-228600">
              <a:spcBef>
                <a:spcPts val="328"/>
              </a:spcBef>
              <a:buClr>
                <a:srgbClr val="A9A57C"/>
              </a:buClr>
              <a:buAutoNum type="arabicPeriod"/>
              <a:tabLst>
                <a:tab pos="121663" algn="l"/>
              </a:tabLst>
            </a:pPr>
            <a:r>
              <a:rPr lang="en-US" sz="1050" dirty="0">
                <a:solidFill>
                  <a:srgbClr val="2F2B20"/>
                </a:solidFill>
                <a:latin typeface="Arial"/>
                <a:cs typeface="Arial"/>
              </a:rPr>
              <a:t>Clone the repository</a:t>
            </a:r>
            <a:endParaRPr lang="en-US" sz="800" dirty="0">
              <a:solidFill>
                <a:srgbClr val="000000"/>
              </a:solidFill>
              <a:latin typeface="Consolas"/>
              <a:cs typeface="Arial"/>
            </a:endParaRPr>
          </a:p>
          <a:p>
            <a:pPr marL="342900" lvl="1">
              <a:spcBef>
                <a:spcPts val="328"/>
              </a:spcBef>
              <a:buClr>
                <a:srgbClr val="A9A57C"/>
              </a:buClr>
              <a:tabLst>
                <a:tab pos="121663" algn="l"/>
              </a:tabLst>
            </a:pPr>
            <a:r>
              <a:rPr lang="en-US" sz="800" dirty="0">
                <a:solidFill>
                  <a:srgbClr val="0070C0"/>
                </a:solidFill>
                <a:latin typeface="Consolas" panose="020B0609020204030204" pitchFamily="49" charset="0"/>
                <a:cs typeface="Arial"/>
              </a:rPr>
              <a:t>git clone </a:t>
            </a:r>
            <a:r>
              <a:rPr lang="en-US" sz="800" dirty="0">
                <a:solidFill>
                  <a:srgbClr val="0070C0"/>
                </a:solidFill>
                <a:latin typeface="Consolas" panose="020B0609020204030204" pitchFamily="49" charset="0"/>
                <a:hlinkClick r:id="rId2">
                  <a:extLst>
                    <a:ext uri="{A12FA001-AC4F-418D-AE19-62706E023703}">
                      <ahyp:hlinkClr xmlns:ahyp="http://schemas.microsoft.com/office/drawing/2018/hyperlinkcolor" val="tx"/>
                    </a:ext>
                  </a:extLst>
                </a:hlinkClick>
              </a:rPr>
              <a:t>https://github.com/ResearchComputing/Container_tutorial_Spring_2020</a:t>
            </a:r>
            <a:endParaRPr lang="en-US" sz="800" dirty="0">
              <a:solidFill>
                <a:srgbClr val="0070C0"/>
              </a:solidFill>
              <a:latin typeface="Consolas" panose="020B0609020204030204" pitchFamily="49" charset="0"/>
              <a:ea typeface="Tahoma"/>
              <a:cs typeface="Arial"/>
            </a:endParaRPr>
          </a:p>
        </p:txBody>
      </p:sp>
      <p:pic>
        <p:nvPicPr>
          <p:cNvPr id="10" name="Shape 87">
            <a:extLst>
              <a:ext uri="{FF2B5EF4-FFF2-40B4-BE49-F238E27FC236}">
                <a16:creationId xmlns:a16="http://schemas.microsoft.com/office/drawing/2014/main" id="{6CAE0328-A75A-C645-9DBD-FB5320860343}"/>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592B8D2D-DA2C-C448-AAA8-4FC6F4E67446}"/>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3900C7E9-F52A-4B16-8187-D72733890DE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058077403"/>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21</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Demo 2: Ubuntu w/ GCC</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865602"/>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For this first example we will be building a custom Ubuntu image that will provide a location to run the GNU Compiler Collection.</a:t>
            </a:r>
            <a:endParaRPr lang="en-US" sz="1050" dirty="0">
              <a:cs typeface="Calibri"/>
            </a:endParaRPr>
          </a:p>
          <a:p>
            <a:pPr marL="177800" indent="-171450">
              <a:spcBef>
                <a:spcPts val="328"/>
              </a:spcBef>
              <a:buClr>
                <a:srgbClr val="A9A57C"/>
              </a:buClr>
              <a:buFont typeface="Arial"/>
              <a:buChar char="•"/>
              <a:tabLst>
                <a:tab pos="121663" algn="l"/>
              </a:tabLst>
            </a:pPr>
            <a:r>
              <a:rPr lang="en-US" sz="1050" dirty="0" err="1">
                <a:solidFill>
                  <a:srgbClr val="2F2B20"/>
                </a:solidFill>
                <a:latin typeface="Arial"/>
                <a:cs typeface="Arial"/>
              </a:rPr>
              <a:t>Dockerfile</a:t>
            </a:r>
            <a:r>
              <a:rPr lang="en-US" sz="1050" dirty="0">
                <a:solidFill>
                  <a:srgbClr val="2F2B20"/>
                </a:solidFill>
                <a:latin typeface="Arial"/>
                <a:cs typeface="Arial"/>
              </a:rPr>
              <a:t> provided</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Need to build:</a:t>
            </a: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Navigate to the directory:</a:t>
            </a:r>
          </a:p>
          <a:p>
            <a:pPr marL="685800" lvl="2">
              <a:spcBef>
                <a:spcPts val="328"/>
              </a:spcBef>
              <a:buClr>
                <a:srgbClr val="A9A57C"/>
              </a:buClr>
              <a:tabLst>
                <a:tab pos="121663" algn="l"/>
              </a:tabLst>
            </a:pPr>
            <a:r>
              <a:rPr lang="en-US" sz="900" dirty="0">
                <a:solidFill>
                  <a:srgbClr val="0070C0"/>
                </a:solidFill>
                <a:latin typeface="Consolas"/>
                <a:cs typeface="Arial"/>
              </a:rPr>
              <a:t>cd ~/</a:t>
            </a:r>
            <a:r>
              <a:rPr lang="en-US" sz="900" dirty="0">
                <a:solidFill>
                  <a:srgbClr val="0070C0"/>
                </a:solidFill>
                <a:latin typeface="Arial"/>
                <a:cs typeface="Arial"/>
              </a:rPr>
              <a:t>Container_tutorial_Spring_2020</a:t>
            </a:r>
            <a:r>
              <a:rPr lang="en-US" sz="900" dirty="0">
                <a:solidFill>
                  <a:srgbClr val="0070C0"/>
                </a:solidFill>
                <a:latin typeface="Consolas"/>
                <a:cs typeface="Arial"/>
              </a:rPr>
              <a:t>/</a:t>
            </a:r>
            <a:r>
              <a:rPr lang="en-US" sz="900" dirty="0" err="1">
                <a:solidFill>
                  <a:srgbClr val="0070C0"/>
                </a:solidFill>
                <a:latin typeface="Consolas"/>
                <a:cs typeface="Arial"/>
              </a:rPr>
              <a:t>dockerdemo</a:t>
            </a:r>
            <a:r>
              <a:rPr lang="en-US" sz="900" dirty="0">
                <a:solidFill>
                  <a:srgbClr val="0070C0"/>
                </a:solidFill>
                <a:latin typeface="Consolas"/>
                <a:cs typeface="Arial"/>
              </a:rPr>
              <a:t>/ubuntu-</a:t>
            </a:r>
            <a:r>
              <a:rPr lang="en-US" sz="900" dirty="0" err="1">
                <a:solidFill>
                  <a:srgbClr val="0070C0"/>
                </a:solidFill>
                <a:latin typeface="Consolas"/>
                <a:cs typeface="Arial"/>
              </a:rPr>
              <a:t>gcc</a:t>
            </a:r>
            <a:endParaRPr lang="en-US" sz="900" dirty="0">
              <a:cs typeface="Calibri"/>
            </a:endParaRP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Build the docker image with:</a:t>
            </a:r>
          </a:p>
          <a:p>
            <a:pPr marL="685800" lvl="2">
              <a:buClr>
                <a:srgbClr val="A9A57C"/>
              </a:buClr>
              <a:tabLst>
                <a:tab pos="121663" algn="l"/>
              </a:tabLst>
            </a:pPr>
            <a:r>
              <a:rPr lang="en-US" sz="1050" dirty="0">
                <a:solidFill>
                  <a:srgbClr val="0070C0"/>
                </a:solidFill>
                <a:latin typeface="Consolas"/>
                <a:cs typeface="Arial"/>
              </a:rPr>
              <a:t>docker build –t happy-</a:t>
            </a:r>
            <a:r>
              <a:rPr lang="en-US" sz="1050" dirty="0" err="1">
                <a:solidFill>
                  <a:srgbClr val="0070C0"/>
                </a:solidFill>
                <a:latin typeface="Consolas"/>
                <a:cs typeface="Arial"/>
              </a:rPr>
              <a:t>gcc</a:t>
            </a:r>
            <a:r>
              <a:rPr lang="en-US" sz="1050" dirty="0">
                <a:solidFill>
                  <a:srgbClr val="0070C0"/>
                </a:solidFill>
                <a:latin typeface="Consolas"/>
                <a:cs typeface="Arial"/>
              </a:rPr>
              <a:t> .</a:t>
            </a:r>
            <a:endParaRPr lang="en-US" sz="1050" dirty="0">
              <a:solidFill>
                <a:srgbClr val="0070C0"/>
              </a:solidFill>
              <a:latin typeface="Consolas"/>
              <a:cs typeface="Calibri"/>
            </a:endParaRP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Run the docker image as a container:</a:t>
            </a:r>
          </a:p>
          <a:p>
            <a:pPr marL="685800" lvl="2">
              <a:buClr>
                <a:srgbClr val="A9A57C"/>
              </a:buClr>
              <a:tabLst>
                <a:tab pos="121663" algn="l"/>
              </a:tabLst>
            </a:pPr>
            <a:r>
              <a:rPr lang="en-US" sz="1050" dirty="0">
                <a:solidFill>
                  <a:srgbClr val="0070C0"/>
                </a:solidFill>
                <a:latin typeface="Consolas"/>
                <a:cs typeface="Arial"/>
              </a:rPr>
              <a:t>docker run –it happy-</a:t>
            </a:r>
            <a:r>
              <a:rPr lang="en-US" sz="1050" dirty="0" err="1">
                <a:solidFill>
                  <a:srgbClr val="0070C0"/>
                </a:solidFill>
                <a:latin typeface="Consolas"/>
                <a:cs typeface="Arial"/>
              </a:rPr>
              <a:t>gcc</a:t>
            </a:r>
            <a:endParaRPr lang="en-US" sz="1050" dirty="0">
              <a:solidFill>
                <a:srgbClr val="0070C0"/>
              </a:solidFill>
              <a:latin typeface="Consolas"/>
              <a:cs typeface="Calibri"/>
            </a:endParaRPr>
          </a:p>
        </p:txBody>
      </p:sp>
      <p:pic>
        <p:nvPicPr>
          <p:cNvPr id="10" name="Shape 87">
            <a:extLst>
              <a:ext uri="{FF2B5EF4-FFF2-40B4-BE49-F238E27FC236}">
                <a16:creationId xmlns:a16="http://schemas.microsoft.com/office/drawing/2014/main" id="{78A82AF7-1395-B947-B64B-BF9CEBA5FC2F}"/>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B7E0E964-8625-5C46-9FB3-B8B513F3310D}"/>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45E97A61-6B9D-4BC3-98CD-DCCFA326411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185116486"/>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22</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dirty="0">
                <a:ea typeface="Tahoma"/>
              </a:rPr>
              <a:t>Editing Docker Images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765574"/>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Suppose you have an existing docker image and want to make changes…</a:t>
            </a:r>
            <a:endParaRPr lang="en-US" sz="1050" dirty="0">
              <a:solidFill>
                <a:srgbClr val="FF0000"/>
              </a:solidFill>
              <a:latin typeface="Consolas"/>
              <a:cs typeface="Arial"/>
            </a:endParaRPr>
          </a:p>
          <a:p>
            <a:pPr marL="457200" lvl="2" indent="-171450">
              <a:spcBef>
                <a:spcPts val="328"/>
              </a:spcBef>
              <a:buClr>
                <a:srgbClr val="A9A57C"/>
              </a:buClr>
              <a:buFont typeface="Arial"/>
              <a:buChar char="•"/>
              <a:tabLst>
                <a:tab pos="121663" algn="l"/>
              </a:tabLst>
            </a:pPr>
            <a:r>
              <a:rPr lang="en-US" sz="1050" dirty="0">
                <a:solidFill>
                  <a:srgbClr val="2F2B20"/>
                </a:solidFill>
                <a:latin typeface="Arial"/>
                <a:cs typeface="Arial"/>
              </a:rPr>
              <a:t>Rebuild </a:t>
            </a:r>
            <a:r>
              <a:rPr lang="en-US" sz="1050" dirty="0" err="1">
                <a:solidFill>
                  <a:srgbClr val="2F2B20"/>
                </a:solidFill>
                <a:latin typeface="Arial"/>
                <a:cs typeface="Arial"/>
              </a:rPr>
              <a:t>Dockerfile</a:t>
            </a:r>
            <a:r>
              <a:rPr lang="en-US" sz="1050" dirty="0">
                <a:solidFill>
                  <a:srgbClr val="2F2B20"/>
                </a:solidFill>
                <a:latin typeface="Arial"/>
                <a:cs typeface="Arial"/>
              </a:rPr>
              <a:t>!</a:t>
            </a:r>
          </a:p>
          <a:p>
            <a:pPr marL="914400" lvl="3" indent="-171450">
              <a:spcBef>
                <a:spcPts val="328"/>
              </a:spcBef>
              <a:buClr>
                <a:srgbClr val="A9A57C"/>
              </a:buClr>
              <a:buFont typeface="Arial"/>
              <a:buChar char="•"/>
              <a:tabLst>
                <a:tab pos="121663" algn="l"/>
              </a:tabLst>
            </a:pPr>
            <a:r>
              <a:rPr lang="en-US" sz="1050" dirty="0">
                <a:solidFill>
                  <a:srgbClr val="2F2B20"/>
                </a:solidFill>
                <a:latin typeface="Arial"/>
                <a:cs typeface="Arial"/>
              </a:rPr>
              <a:t>Usually a bit cumbersome</a:t>
            </a:r>
          </a:p>
          <a:p>
            <a:pPr marL="914400" lvl="3" indent="-171450">
              <a:spcBef>
                <a:spcPts val="328"/>
              </a:spcBef>
              <a:buClr>
                <a:srgbClr val="A9A57C"/>
              </a:buClr>
              <a:buFont typeface="Arial"/>
              <a:buChar char="•"/>
              <a:tabLst>
                <a:tab pos="121663" algn="l"/>
              </a:tabLst>
            </a:pPr>
            <a:r>
              <a:rPr lang="en-US" sz="1050" dirty="0">
                <a:solidFill>
                  <a:srgbClr val="2F2B20"/>
                </a:solidFill>
                <a:latin typeface="Arial"/>
                <a:cs typeface="Arial"/>
              </a:rPr>
              <a:t>No </a:t>
            </a:r>
            <a:r>
              <a:rPr lang="en-US" sz="1050" dirty="0" err="1">
                <a:solidFill>
                  <a:srgbClr val="2F2B20"/>
                </a:solidFill>
                <a:latin typeface="Arial"/>
                <a:cs typeface="Arial"/>
              </a:rPr>
              <a:t>Dockerfile</a:t>
            </a:r>
            <a:r>
              <a:rPr lang="en-US" sz="1050" dirty="0">
                <a:solidFill>
                  <a:srgbClr val="2F2B20"/>
                </a:solidFill>
                <a:latin typeface="Arial"/>
                <a:cs typeface="Arial"/>
              </a:rPr>
              <a:t>?</a:t>
            </a:r>
          </a:p>
          <a:p>
            <a:pPr marL="173990" lvl="1" indent="-171450">
              <a:spcBef>
                <a:spcPts val="328"/>
              </a:spcBef>
              <a:buClr>
                <a:srgbClr val="A9A57C"/>
              </a:buClr>
              <a:buFont typeface="Arial"/>
              <a:buChar char="•"/>
              <a:tabLst>
                <a:tab pos="121663" algn="l"/>
              </a:tabLst>
            </a:pPr>
            <a:r>
              <a:rPr lang="en-US" sz="1050" dirty="0">
                <a:solidFill>
                  <a:srgbClr val="2F2B20"/>
                </a:solidFill>
                <a:latin typeface="Arial"/>
                <a:cs typeface="Arial"/>
              </a:rPr>
              <a:t>Use docker commit!</a:t>
            </a:r>
          </a:p>
          <a:p>
            <a:pPr marL="285750" lvl="2">
              <a:spcBef>
                <a:spcPts val="328"/>
              </a:spcBef>
              <a:buClr>
                <a:srgbClr val="A9A57C"/>
              </a:buClr>
              <a:tabLst>
                <a:tab pos="121663" algn="l"/>
              </a:tabLst>
            </a:pPr>
            <a:r>
              <a:rPr lang="en-US" sz="1050" dirty="0">
                <a:solidFill>
                  <a:srgbClr val="0070C0"/>
                </a:solidFill>
                <a:latin typeface="Consolas"/>
                <a:cs typeface="Arial"/>
              </a:rPr>
              <a:t>docker run -it </a:t>
            </a:r>
            <a:r>
              <a:rPr lang="en-US" sz="1050" dirty="0">
                <a:solidFill>
                  <a:srgbClr val="FF0000"/>
                </a:solidFill>
                <a:latin typeface="Consolas"/>
                <a:cs typeface="Arial"/>
              </a:rPr>
              <a:t>&lt;image-name&gt; </a:t>
            </a:r>
            <a:r>
              <a:rPr lang="en-US" sz="1050" dirty="0">
                <a:solidFill>
                  <a:srgbClr val="0070C0"/>
                </a:solidFill>
                <a:latin typeface="Consolas"/>
                <a:cs typeface="Arial"/>
              </a:rPr>
              <a:t>bash </a:t>
            </a:r>
            <a:r>
              <a:rPr lang="en-US" sz="1050" dirty="0">
                <a:solidFill>
                  <a:schemeClr val="bg1">
                    <a:lumMod val="65000"/>
                  </a:schemeClr>
                </a:solidFill>
                <a:latin typeface="Consolas"/>
                <a:cs typeface="Arial"/>
              </a:rPr>
              <a:t>#or any shell...</a:t>
            </a:r>
            <a:endParaRPr lang="en-US" sz="1200" dirty="0">
              <a:solidFill>
                <a:srgbClr val="2F2B20"/>
              </a:solidFill>
              <a:latin typeface="Arial"/>
              <a:cs typeface="Arial"/>
            </a:endParaRPr>
          </a:p>
          <a:p>
            <a:pPr indent="-171450">
              <a:spcBef>
                <a:spcPts val="328"/>
              </a:spcBef>
              <a:buClr>
                <a:srgbClr val="A9A57C"/>
              </a:buClr>
              <a:buFont typeface="Arial"/>
              <a:buChar char="•"/>
              <a:tabLst>
                <a:tab pos="121663" algn="l"/>
              </a:tabLst>
            </a:pPr>
            <a:r>
              <a:rPr lang="en-US" sz="1050" dirty="0">
                <a:solidFill>
                  <a:srgbClr val="2F2B20"/>
                </a:solidFill>
                <a:latin typeface="Arial"/>
                <a:cs typeface="Arial"/>
              </a:rPr>
              <a:t>Then commit it to the image</a:t>
            </a:r>
          </a:p>
          <a:p>
            <a:pPr>
              <a:spcBef>
                <a:spcPts val="328"/>
              </a:spcBef>
              <a:buClr>
                <a:srgbClr val="A9A57C"/>
              </a:buClr>
              <a:tabLst>
                <a:tab pos="121663" algn="l"/>
              </a:tabLst>
            </a:pPr>
            <a:r>
              <a:rPr lang="en-US" sz="1050" dirty="0">
                <a:solidFill>
                  <a:srgbClr val="2F2B20"/>
                </a:solidFill>
                <a:latin typeface="Consolas" panose="020B0609020204030204" pitchFamily="49" charset="0"/>
                <a:cs typeface="Arial"/>
              </a:rPr>
              <a:t>    </a:t>
            </a:r>
            <a:r>
              <a:rPr lang="en-US" sz="1050" dirty="0">
                <a:solidFill>
                  <a:srgbClr val="0070C0"/>
                </a:solidFill>
                <a:latin typeface="Consolas" panose="020B0609020204030204" pitchFamily="49" charset="0"/>
                <a:cs typeface="Arial"/>
              </a:rPr>
              <a:t>docker commit </a:t>
            </a:r>
            <a:r>
              <a:rPr lang="en-US" sz="1050" dirty="0">
                <a:solidFill>
                  <a:srgbClr val="FF0000"/>
                </a:solidFill>
                <a:latin typeface="Consolas" panose="020B0609020204030204" pitchFamily="49" charset="0"/>
                <a:cs typeface="Arial"/>
              </a:rPr>
              <a:t>&lt;image-id&gt; &lt;image&gt;</a:t>
            </a:r>
          </a:p>
        </p:txBody>
      </p:sp>
      <p:pic>
        <p:nvPicPr>
          <p:cNvPr id="10" name="Shape 87">
            <a:extLst>
              <a:ext uri="{FF2B5EF4-FFF2-40B4-BE49-F238E27FC236}">
                <a16:creationId xmlns:a16="http://schemas.microsoft.com/office/drawing/2014/main" id="{C0E27E82-76EF-C348-9799-CF353F9AA1A0}"/>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87D4E71B-BED0-6745-9ED3-D40DA0BAF439}"/>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2545F868-41B7-417C-8A64-A5BF742C547F}"/>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802014745"/>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73519" cy="377026"/>
          </a:xfrm>
        </p:spPr>
        <p:txBody>
          <a:bodyPr wrap="square" lIns="0" tIns="0" rIns="0" bIns="0" anchor="t">
            <a:spAutoFit/>
          </a:bodyPr>
          <a:lstStyle/>
          <a:p>
            <a:pPr algn="l"/>
            <a:r>
              <a:rPr lang="en-US">
                <a:ea typeface="Tahoma"/>
              </a:rPr>
              <a:t>Mounting and Accessing files</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70434" cy="2411905"/>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So now that we have a working container, how can we access the test files we downloaded?</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Mounting directories: Bind Mount</a:t>
            </a:r>
          </a:p>
          <a:p>
            <a:pPr marL="685800" lvl="2" indent="-171450">
              <a:spcBef>
                <a:spcPts val="328"/>
              </a:spcBef>
              <a:buClr>
                <a:srgbClr val="A9A57C"/>
              </a:buClr>
              <a:buFont typeface="Arial"/>
              <a:buChar char="•"/>
              <a:tabLst>
                <a:tab pos="121663" algn="l"/>
              </a:tabLst>
            </a:pPr>
            <a:r>
              <a:rPr lang="en-US" sz="1050">
                <a:solidFill>
                  <a:srgbClr val="2F2B20"/>
                </a:solidFill>
                <a:latin typeface="Arial"/>
                <a:cs typeface="Arial"/>
              </a:rPr>
              <a:t>Allows the docker container to access files on the host OS</a:t>
            </a:r>
          </a:p>
          <a:p>
            <a:pPr marL="685800" lvl="2" indent="-171450">
              <a:spcBef>
                <a:spcPts val="328"/>
              </a:spcBef>
              <a:buClr>
                <a:srgbClr val="A9A57C"/>
              </a:buClr>
              <a:buFont typeface="Arial"/>
              <a:buChar char="•"/>
              <a:tabLst>
                <a:tab pos="121663" algn="l"/>
              </a:tabLst>
            </a:pPr>
            <a:r>
              <a:rPr lang="en-US" sz="1050">
                <a:solidFill>
                  <a:srgbClr val="2F2B20"/>
                </a:solidFill>
                <a:latin typeface="Arial"/>
                <a:cs typeface="Arial"/>
              </a:rPr>
              <a:t>Choose host's </a:t>
            </a:r>
            <a:r>
              <a:rPr lang="en-US" sz="1050" b="1" u="sng">
                <a:solidFill>
                  <a:srgbClr val="2F2B20"/>
                </a:solidFill>
                <a:latin typeface="Arial"/>
                <a:cs typeface="Arial"/>
              </a:rPr>
              <a:t>source directory</a:t>
            </a:r>
            <a:r>
              <a:rPr lang="en-US" sz="1050">
                <a:solidFill>
                  <a:srgbClr val="2F2B20"/>
                </a:solidFill>
                <a:latin typeface="Arial"/>
                <a:cs typeface="Arial"/>
              </a:rPr>
              <a:t>, files in the directory will be moved to the container's </a:t>
            </a:r>
            <a:r>
              <a:rPr lang="en-US" sz="1050" b="1" u="sng">
                <a:solidFill>
                  <a:srgbClr val="2F2B20"/>
                </a:solidFill>
                <a:latin typeface="Arial"/>
                <a:cs typeface="Arial"/>
              </a:rPr>
              <a:t>target directory</a:t>
            </a:r>
          </a:p>
          <a:p>
            <a:pPr marL="914400" lvl="3" indent="-171450">
              <a:spcBef>
                <a:spcPts val="328"/>
              </a:spcBef>
              <a:buClr>
                <a:srgbClr val="A9A57C"/>
              </a:buClr>
              <a:buFont typeface="Arial"/>
              <a:buChar char="•"/>
              <a:tabLst>
                <a:tab pos="121663" algn="l"/>
              </a:tabLst>
            </a:pPr>
            <a:r>
              <a:rPr lang="en-US" sz="1050" b="1" i="1" u="sng">
                <a:solidFill>
                  <a:srgbClr val="2F2B20"/>
                </a:solidFill>
                <a:latin typeface="Arial"/>
                <a:cs typeface="Arial"/>
              </a:rPr>
              <a:t>Source Directory</a:t>
            </a:r>
            <a:r>
              <a:rPr lang="en-US" sz="1050">
                <a:solidFill>
                  <a:srgbClr val="2F2B20"/>
                </a:solidFill>
                <a:latin typeface="Arial"/>
                <a:cs typeface="Arial"/>
              </a:rPr>
              <a:t>: Directory on the host system. Never within a container.</a:t>
            </a:r>
          </a:p>
          <a:p>
            <a:pPr marL="914400" lvl="3" indent="-171450">
              <a:spcBef>
                <a:spcPts val="328"/>
              </a:spcBef>
              <a:buClr>
                <a:srgbClr val="A9A57C"/>
              </a:buClr>
              <a:buFont typeface="Arial"/>
              <a:buChar char="•"/>
              <a:tabLst>
                <a:tab pos="121663" algn="l"/>
              </a:tabLst>
            </a:pPr>
            <a:r>
              <a:rPr lang="en-US" sz="1050" b="1" i="1" u="sng">
                <a:solidFill>
                  <a:srgbClr val="2F2B20"/>
                </a:solidFill>
                <a:latin typeface="Arial"/>
                <a:cs typeface="Arial"/>
              </a:rPr>
              <a:t>Target Directory</a:t>
            </a:r>
            <a:r>
              <a:rPr lang="en-US" sz="1050">
                <a:solidFill>
                  <a:srgbClr val="2F2B20"/>
                </a:solidFill>
                <a:latin typeface="Arial"/>
                <a:cs typeface="Arial"/>
              </a:rPr>
              <a:t>: Directory in the Docker Container. Never on the host system.</a:t>
            </a:r>
          </a:p>
          <a:p>
            <a:pPr marL="685800" lvl="2" indent="-171450">
              <a:spcBef>
                <a:spcPts val="328"/>
              </a:spcBef>
              <a:buClr>
                <a:srgbClr val="A9A57C"/>
              </a:buClr>
              <a:buFont typeface="Arial"/>
              <a:buChar char="•"/>
              <a:tabLst>
                <a:tab pos="121663" algn="l"/>
              </a:tabLst>
            </a:pPr>
            <a:r>
              <a:rPr lang="en-US" sz="1050">
                <a:solidFill>
                  <a:srgbClr val="2F2B20"/>
                </a:solidFill>
                <a:latin typeface="Arial"/>
                <a:cs typeface="Arial"/>
              </a:rPr>
              <a:t>A flag set within the </a:t>
            </a:r>
            <a:r>
              <a:rPr lang="en-US" sz="1050">
                <a:solidFill>
                  <a:srgbClr val="0070C0"/>
                </a:solidFill>
                <a:latin typeface="Consolas"/>
                <a:cs typeface="Arial"/>
              </a:rPr>
              <a:t>docker run</a:t>
            </a:r>
            <a:r>
              <a:rPr lang="en-US" sz="1050">
                <a:solidFill>
                  <a:srgbClr val="2F2B20"/>
                </a:solidFill>
                <a:latin typeface="Arial"/>
                <a:cs typeface="Arial"/>
              </a:rPr>
              <a:t> command:</a:t>
            </a:r>
          </a:p>
          <a:p>
            <a:pPr marL="255905" lvl="2">
              <a:spcBef>
                <a:spcPts val="328"/>
              </a:spcBef>
              <a:buClr>
                <a:srgbClr val="A9A57C"/>
              </a:buClr>
              <a:tabLst>
                <a:tab pos="121663" algn="l"/>
              </a:tabLst>
            </a:pPr>
            <a:r>
              <a:rPr lang="en-US" sz="800">
                <a:solidFill>
                  <a:srgbClr val="0070C0"/>
                </a:solidFill>
                <a:latin typeface="Consolas"/>
                <a:cs typeface="Arial"/>
              </a:rPr>
              <a:t>docker run </a:t>
            </a:r>
            <a:r>
              <a:rPr lang="en-US" sz="800">
                <a:solidFill>
                  <a:srgbClr val="FF0000"/>
                </a:solidFill>
                <a:latin typeface="Consolas"/>
                <a:cs typeface="Arial"/>
              </a:rPr>
              <a:t>--mount type=bind,source=&lt;source&gt;,target=&lt;target&gt;</a:t>
            </a:r>
            <a:r>
              <a:rPr lang="en-US" sz="800">
                <a:solidFill>
                  <a:srgbClr val="0070C0"/>
                </a:solidFill>
                <a:latin typeface="Consolas"/>
                <a:cs typeface="Arial"/>
              </a:rPr>
              <a:t> &lt;image&gt;</a:t>
            </a:r>
            <a:endParaRPr lang="en-US">
              <a:solidFill>
                <a:srgbClr val="0070C0"/>
              </a:solidFill>
              <a:latin typeface="Consolas"/>
              <a:cs typeface="Calibri"/>
            </a:endParaRPr>
          </a:p>
          <a:p>
            <a:pPr marL="685800" lvl="2" indent="-171450">
              <a:spcBef>
                <a:spcPts val="328"/>
              </a:spcBef>
              <a:buClr>
                <a:srgbClr val="A9A57C"/>
              </a:buClr>
              <a:buFont typeface="Arial"/>
              <a:buChar char="•"/>
              <a:tabLst>
                <a:tab pos="121663" algn="l"/>
              </a:tabLst>
            </a:pPr>
            <a:endParaRPr lang="en-US" sz="1050">
              <a:solidFill>
                <a:srgbClr val="2F2B20"/>
              </a:solidFill>
              <a:latin typeface="Arial"/>
              <a:cs typeface="Arial"/>
            </a:endParaRPr>
          </a:p>
        </p:txBody>
      </p:sp>
      <p:pic>
        <p:nvPicPr>
          <p:cNvPr id="10" name="Shape 87">
            <a:extLst>
              <a:ext uri="{FF2B5EF4-FFF2-40B4-BE49-F238E27FC236}">
                <a16:creationId xmlns:a16="http://schemas.microsoft.com/office/drawing/2014/main" id="{E98B0D4E-7177-B145-A0A3-0EB0D127E28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7B01521-EE95-F746-B6C9-0930F223665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AF4C4158-10B7-4394-992F-128016484B58}"/>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460236348"/>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73519" cy="377026"/>
          </a:xfrm>
        </p:spPr>
        <p:txBody>
          <a:bodyPr wrap="square" lIns="0" tIns="0" rIns="0" bIns="0" anchor="t">
            <a:spAutoFit/>
          </a:bodyPr>
          <a:lstStyle/>
          <a:p>
            <a:pPr algn="l"/>
            <a:r>
              <a:rPr lang="en-US">
                <a:ea typeface="Tahoma"/>
              </a:rPr>
              <a:t>Mounting and Accessing files</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70434" cy="1688630"/>
          </a:xfrm>
          <a:prstGeom prst="rect">
            <a:avLst/>
          </a:prstGeom>
        </p:spPr>
        <p:txBody>
          <a:bodyPr vert="horz" wrap="square" lIns="0" tIns="41619" rIns="0" bIns="0" rtlCol="0" anchor="t">
            <a:spAutoFit/>
          </a:bodyPr>
          <a:lstStyle/>
          <a:p>
            <a:pPr lvl="1" indent="-171450">
              <a:spcBef>
                <a:spcPts val="328"/>
              </a:spcBef>
              <a:buClr>
                <a:srgbClr val="A9A57C"/>
              </a:buClr>
              <a:buFont typeface="Arial"/>
              <a:buChar char="•"/>
              <a:tabLst>
                <a:tab pos="121663" algn="l"/>
              </a:tabLst>
            </a:pPr>
            <a:r>
              <a:rPr lang="en-US" sz="1050" dirty="0">
                <a:solidFill>
                  <a:srgbClr val="2F2B20"/>
                </a:solidFill>
                <a:latin typeface="Arial"/>
                <a:cs typeface="Arial"/>
              </a:rPr>
              <a:t>Mounting directories: Volume Mount</a:t>
            </a:r>
            <a:endParaRPr lang="en-US" dirty="0">
              <a:cs typeface="Calibri"/>
            </a:endParaRPr>
          </a:p>
          <a:p>
            <a:pPr marL="685800" lvl="2" indent="-171450">
              <a:spcBef>
                <a:spcPts val="328"/>
              </a:spcBef>
              <a:buClr>
                <a:srgbClr val="A9A57C"/>
              </a:buClr>
              <a:buFont typeface="Arial"/>
              <a:buChar char="•"/>
              <a:tabLst>
                <a:tab pos="121663" algn="l"/>
              </a:tabLst>
            </a:pPr>
            <a:r>
              <a:rPr lang="en-US" sz="1050" dirty="0">
                <a:solidFill>
                  <a:srgbClr val="2F2B20"/>
                </a:solidFill>
                <a:latin typeface="Arial"/>
                <a:cs typeface="Arial"/>
              </a:rPr>
              <a:t>Same concept, but volumes are stored within docker cache.</a:t>
            </a:r>
            <a:endParaRPr lang="en-US" dirty="0"/>
          </a:p>
          <a:p>
            <a:pPr marL="685800" lvl="2" indent="-171450">
              <a:spcBef>
                <a:spcPts val="328"/>
              </a:spcBef>
              <a:buClr>
                <a:srgbClr val="A9A57C"/>
              </a:buClr>
              <a:buFont typeface="Arial"/>
              <a:buChar char="•"/>
              <a:tabLst>
                <a:tab pos="121663" algn="l"/>
              </a:tabLst>
            </a:pPr>
            <a:r>
              <a:rPr lang="en-US" sz="1050" dirty="0">
                <a:solidFill>
                  <a:srgbClr val="2F2B20"/>
                </a:solidFill>
                <a:latin typeface="Arial"/>
                <a:cs typeface="Arial"/>
              </a:rPr>
              <a:t>Create Docker volumes in your terminal and link your volume directory </a:t>
            </a:r>
          </a:p>
          <a:p>
            <a:pPr marL="685800" lvl="2" indent="-171450">
              <a:spcBef>
                <a:spcPts val="328"/>
              </a:spcBef>
              <a:buClr>
                <a:srgbClr val="A9A57C"/>
              </a:buClr>
              <a:buFont typeface="Arial"/>
              <a:buChar char="•"/>
              <a:tabLst>
                <a:tab pos="121663" algn="l"/>
              </a:tabLst>
            </a:pPr>
            <a:r>
              <a:rPr lang="en-US" sz="1050" dirty="0">
                <a:solidFill>
                  <a:srgbClr val="2F2B20"/>
                </a:solidFill>
                <a:latin typeface="Arial"/>
                <a:cs typeface="Arial"/>
              </a:rPr>
              <a:t>Similarly linked through the </a:t>
            </a:r>
            <a:r>
              <a:rPr lang="en-US" sz="1050" dirty="0">
                <a:solidFill>
                  <a:srgbClr val="0070C0"/>
                </a:solidFill>
                <a:latin typeface="Consolas"/>
                <a:cs typeface="Arial"/>
              </a:rPr>
              <a:t>docker run</a:t>
            </a:r>
            <a:r>
              <a:rPr lang="en-US" sz="1050" dirty="0">
                <a:solidFill>
                  <a:srgbClr val="2F2B20"/>
                </a:solidFill>
                <a:latin typeface="Arial"/>
                <a:cs typeface="Arial"/>
              </a:rPr>
              <a:t> command.</a:t>
            </a:r>
          </a:p>
          <a:p>
            <a:pPr marL="255905" lvl="2">
              <a:spcBef>
                <a:spcPts val="328"/>
              </a:spcBef>
              <a:buClr>
                <a:srgbClr val="A9A57C"/>
              </a:buClr>
              <a:tabLst>
                <a:tab pos="121663" algn="l"/>
              </a:tabLst>
            </a:pPr>
            <a:r>
              <a:rPr lang="en-US" sz="800" dirty="0">
                <a:solidFill>
                  <a:srgbClr val="0070C0"/>
                </a:solidFill>
                <a:latin typeface="Consolas"/>
                <a:cs typeface="Arial"/>
              </a:rPr>
              <a:t>docker run </a:t>
            </a:r>
            <a:r>
              <a:rPr lang="en-US" sz="800" dirty="0">
                <a:solidFill>
                  <a:srgbClr val="FF0000"/>
                </a:solidFill>
                <a:latin typeface="Consolas"/>
                <a:cs typeface="Arial"/>
              </a:rPr>
              <a:t>--mount type=</a:t>
            </a:r>
            <a:r>
              <a:rPr lang="en-US" sz="800" dirty="0" err="1">
                <a:solidFill>
                  <a:srgbClr val="FF0000"/>
                </a:solidFill>
                <a:latin typeface="Consolas"/>
                <a:cs typeface="Arial"/>
              </a:rPr>
              <a:t>volume,source</a:t>
            </a:r>
            <a:r>
              <a:rPr lang="en-US" sz="800" dirty="0">
                <a:solidFill>
                  <a:srgbClr val="FF0000"/>
                </a:solidFill>
                <a:latin typeface="Consolas"/>
                <a:cs typeface="Arial"/>
              </a:rPr>
              <a:t>=&lt;volume&gt;,target=&lt;target&gt;</a:t>
            </a:r>
            <a:r>
              <a:rPr lang="en-US" sz="800" dirty="0">
                <a:solidFill>
                  <a:srgbClr val="0070C0"/>
                </a:solidFill>
                <a:latin typeface="Consolas"/>
                <a:cs typeface="Arial"/>
              </a:rPr>
              <a:t> &lt;image&gt;</a:t>
            </a:r>
            <a:endParaRPr lang="en-US" sz="800" dirty="0">
              <a:solidFill>
                <a:srgbClr val="2F2B20"/>
              </a:solidFill>
              <a:latin typeface="Consolas"/>
              <a:cs typeface="Arial"/>
            </a:endParaRPr>
          </a:p>
          <a:p>
            <a:pPr marL="514350" lvl="2">
              <a:spcBef>
                <a:spcPts val="328"/>
              </a:spcBef>
              <a:buClr>
                <a:srgbClr val="A9A57C"/>
              </a:buClr>
              <a:tabLst>
                <a:tab pos="121663" algn="l"/>
              </a:tabLst>
            </a:pPr>
            <a:endParaRPr lang="en-US" sz="1050" dirty="0">
              <a:solidFill>
                <a:srgbClr val="2F2B20"/>
              </a:solidFill>
              <a:latin typeface="Arial"/>
              <a:cs typeface="Arial"/>
            </a:endParaRPr>
          </a:p>
          <a:p>
            <a:pPr marL="685800" lvl="2" indent="-171450">
              <a:spcBef>
                <a:spcPts val="328"/>
              </a:spcBef>
              <a:buClr>
                <a:srgbClr val="A9A57C"/>
              </a:buClr>
              <a:buFont typeface="Arial"/>
              <a:buChar char="•"/>
              <a:tabLst>
                <a:tab pos="121663" algn="l"/>
              </a:tabLst>
            </a:pPr>
            <a:endParaRPr lang="en-US" sz="1050" dirty="0">
              <a:solidFill>
                <a:srgbClr val="2F2B20"/>
              </a:solidFill>
              <a:latin typeface="Arial"/>
              <a:cs typeface="Arial"/>
            </a:endParaRPr>
          </a:p>
        </p:txBody>
      </p:sp>
      <p:pic>
        <p:nvPicPr>
          <p:cNvPr id="10" name="Shape 87">
            <a:extLst>
              <a:ext uri="{FF2B5EF4-FFF2-40B4-BE49-F238E27FC236}">
                <a16:creationId xmlns:a16="http://schemas.microsoft.com/office/drawing/2014/main" id="{B033C884-487A-A848-AF93-BBD64A14D52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80C2BF01-3239-7042-B09B-B9E27217450D}"/>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DAF39618-FE72-45E3-83D3-2D93F6B2B7B3}"/>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887103038"/>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25</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Demo 2 (Cont.): Mounting</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081045"/>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Returning to our demo, can we give our container access to our test files?</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Let's use a bind mount!</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In the directory where our </a:t>
            </a:r>
            <a:r>
              <a:rPr lang="en-US" sz="1050" dirty="0" err="1">
                <a:solidFill>
                  <a:srgbClr val="2F2B20"/>
                </a:solidFill>
                <a:latin typeface="Arial"/>
                <a:cs typeface="Arial"/>
              </a:rPr>
              <a:t>Dockerfile</a:t>
            </a:r>
            <a:r>
              <a:rPr lang="en-US" sz="1050" dirty="0">
                <a:solidFill>
                  <a:srgbClr val="2F2B20"/>
                </a:solidFill>
                <a:latin typeface="Arial"/>
                <a:cs typeface="Arial"/>
              </a:rPr>
              <a:t> lives... use this command (all on one line):</a:t>
            </a:r>
          </a:p>
          <a:p>
            <a:pPr marL="407035" lvl="1">
              <a:spcBef>
                <a:spcPts val="328"/>
              </a:spcBef>
              <a:buClr>
                <a:srgbClr val="A9A57C"/>
              </a:buClr>
              <a:tabLst>
                <a:tab pos="121663" algn="l"/>
              </a:tabLst>
            </a:pPr>
            <a:r>
              <a:rPr lang="en-US" sz="900" dirty="0">
                <a:solidFill>
                  <a:srgbClr val="0070C0"/>
                </a:solidFill>
                <a:latin typeface="Consolas"/>
                <a:cs typeface="Arial"/>
              </a:rPr>
              <a:t>docker run –it --mount </a:t>
            </a:r>
          </a:p>
          <a:p>
            <a:pPr marL="407035" lvl="1">
              <a:spcBef>
                <a:spcPts val="328"/>
              </a:spcBef>
              <a:buClr>
                <a:srgbClr val="A9A57C"/>
              </a:buClr>
              <a:tabLst>
                <a:tab pos="121663" algn="l"/>
              </a:tabLst>
            </a:pPr>
            <a:r>
              <a:rPr lang="en-US" sz="900" dirty="0">
                <a:solidFill>
                  <a:srgbClr val="0070C0"/>
                </a:solidFill>
                <a:latin typeface="Consolas"/>
                <a:cs typeface="Arial"/>
              </a:rPr>
              <a:t>type=</a:t>
            </a:r>
            <a:r>
              <a:rPr lang="en-US" sz="900" dirty="0" err="1">
                <a:solidFill>
                  <a:srgbClr val="0070C0"/>
                </a:solidFill>
                <a:latin typeface="Consolas"/>
                <a:cs typeface="Arial"/>
              </a:rPr>
              <a:t>bind,source</a:t>
            </a:r>
            <a:r>
              <a:rPr lang="en-US" sz="900" dirty="0">
                <a:solidFill>
                  <a:srgbClr val="0070C0"/>
                </a:solidFill>
                <a:latin typeface="Consolas"/>
                <a:cs typeface="Arial"/>
              </a:rPr>
              <a:t>=$(</a:t>
            </a:r>
            <a:r>
              <a:rPr lang="en-US" sz="900" dirty="0" err="1">
                <a:solidFill>
                  <a:srgbClr val="0070C0"/>
                </a:solidFill>
                <a:latin typeface="Consolas"/>
                <a:cs typeface="Arial"/>
              </a:rPr>
              <a:t>pwd</a:t>
            </a:r>
            <a:r>
              <a:rPr lang="en-US" sz="900" dirty="0">
                <a:solidFill>
                  <a:srgbClr val="0070C0"/>
                </a:solidFill>
                <a:latin typeface="Consolas"/>
                <a:cs typeface="Arial"/>
              </a:rPr>
              <a:t>)/</a:t>
            </a:r>
            <a:r>
              <a:rPr lang="en-US" sz="900" dirty="0" err="1">
                <a:solidFill>
                  <a:srgbClr val="0070C0"/>
                </a:solidFill>
                <a:latin typeface="Consolas"/>
                <a:cs typeface="Arial"/>
              </a:rPr>
              <a:t>source,target</a:t>
            </a:r>
            <a:r>
              <a:rPr lang="en-US" sz="900" dirty="0">
                <a:solidFill>
                  <a:srgbClr val="0070C0"/>
                </a:solidFill>
                <a:latin typeface="Consolas"/>
                <a:cs typeface="Arial"/>
              </a:rPr>
              <a:t>=/target happy-</a:t>
            </a:r>
            <a:r>
              <a:rPr lang="en-US" sz="900" dirty="0" err="1">
                <a:solidFill>
                  <a:srgbClr val="0070C0"/>
                </a:solidFill>
                <a:latin typeface="Consolas"/>
                <a:cs typeface="Arial"/>
              </a:rPr>
              <a:t>gcc</a:t>
            </a:r>
            <a:endParaRPr lang="en-US" sz="900" dirty="0" err="1"/>
          </a:p>
          <a:p>
            <a:pPr marL="173990" indent="-171450">
              <a:spcBef>
                <a:spcPts val="328"/>
              </a:spcBef>
              <a:buClr>
                <a:srgbClr val="A9A57C"/>
              </a:buClr>
              <a:buFont typeface="Arial"/>
              <a:buChar char="•"/>
              <a:tabLst>
                <a:tab pos="121663" algn="l"/>
              </a:tabLst>
            </a:pPr>
            <a:r>
              <a:rPr lang="en-US" sz="1050" dirty="0">
                <a:latin typeface="Arial"/>
                <a:cs typeface="Arial"/>
              </a:rPr>
              <a:t>We can </a:t>
            </a:r>
            <a:r>
              <a:rPr lang="en-US" sz="1050" dirty="0">
                <a:solidFill>
                  <a:srgbClr val="0070C0"/>
                </a:solidFill>
                <a:latin typeface="Consolas"/>
                <a:cs typeface="Arial"/>
              </a:rPr>
              <a:t>cd /target</a:t>
            </a:r>
            <a:r>
              <a:rPr lang="en-US" sz="1050" dirty="0">
                <a:latin typeface="Arial"/>
                <a:cs typeface="Arial"/>
              </a:rPr>
              <a:t> and run our test files!</a:t>
            </a:r>
          </a:p>
          <a:p>
            <a:pPr marL="173990" indent="-171450">
              <a:spcBef>
                <a:spcPts val="328"/>
              </a:spcBef>
              <a:buClr>
                <a:srgbClr val="A9A57C"/>
              </a:buClr>
              <a:buFont typeface="Arial"/>
              <a:buChar char="•"/>
              <a:tabLst>
                <a:tab pos="121663" algn="l"/>
              </a:tabLst>
            </a:pPr>
            <a:r>
              <a:rPr lang="en-US" sz="1050" dirty="0">
                <a:latin typeface="Arial"/>
                <a:cs typeface="Arial"/>
              </a:rPr>
              <a:t>Command:</a:t>
            </a:r>
          </a:p>
          <a:p>
            <a:pPr marL="231775" lvl="1">
              <a:spcBef>
                <a:spcPts val="328"/>
              </a:spcBef>
              <a:buClr>
                <a:srgbClr val="A9A57C"/>
              </a:buClr>
              <a:tabLst>
                <a:tab pos="121663" algn="l"/>
              </a:tabLst>
            </a:pPr>
            <a:r>
              <a:rPr lang="en-US" sz="1050" dirty="0" err="1">
                <a:solidFill>
                  <a:srgbClr val="0070C0"/>
                </a:solidFill>
                <a:latin typeface="Consolas"/>
                <a:cs typeface="Arial"/>
              </a:rPr>
              <a:t>gcc</a:t>
            </a:r>
            <a:r>
              <a:rPr lang="en-US" sz="1050" dirty="0">
                <a:solidFill>
                  <a:srgbClr val="0070C0"/>
                </a:solidFill>
                <a:latin typeface="Consolas"/>
                <a:cs typeface="Arial"/>
              </a:rPr>
              <a:t> </a:t>
            </a:r>
            <a:r>
              <a:rPr lang="en-US" sz="1050" dirty="0" err="1">
                <a:solidFill>
                  <a:srgbClr val="0070C0"/>
                </a:solidFill>
                <a:latin typeface="Consolas"/>
                <a:cs typeface="Arial"/>
              </a:rPr>
              <a:t>hello.c</a:t>
            </a:r>
            <a:r>
              <a:rPr lang="en-US" sz="1050" dirty="0">
                <a:solidFill>
                  <a:srgbClr val="0070C0"/>
                </a:solidFill>
                <a:latin typeface="Consolas"/>
                <a:cs typeface="Arial"/>
              </a:rPr>
              <a:t> -o hello.exe</a:t>
            </a:r>
          </a:p>
          <a:p>
            <a:pPr marL="231775" lvl="1">
              <a:spcBef>
                <a:spcPts val="328"/>
              </a:spcBef>
              <a:buClr>
                <a:srgbClr val="A9A57C"/>
              </a:buClr>
              <a:tabLst>
                <a:tab pos="121663" algn="l"/>
              </a:tabLst>
            </a:pPr>
            <a:r>
              <a:rPr lang="en-US" sz="1050" dirty="0">
                <a:solidFill>
                  <a:srgbClr val="0070C0"/>
                </a:solidFill>
                <a:latin typeface="Consolas"/>
                <a:cs typeface="Arial"/>
              </a:rPr>
              <a:t>./hello.exe</a:t>
            </a:r>
          </a:p>
        </p:txBody>
      </p:sp>
      <p:pic>
        <p:nvPicPr>
          <p:cNvPr id="10" name="Shape 87">
            <a:extLst>
              <a:ext uri="{FF2B5EF4-FFF2-40B4-BE49-F238E27FC236}">
                <a16:creationId xmlns:a16="http://schemas.microsoft.com/office/drawing/2014/main" id="{46420D30-5EBB-F04F-9219-F65F22D3842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3FB6E7A1-579D-CD4E-9A4C-B61D07099241}"/>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D92C6C70-13AA-43A2-B9D9-0AF307990E5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525277439"/>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26</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Demo 3: NCL container</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727102"/>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For this next example we will building a Docker image that will run the NCAR Command Language (NCL).</a:t>
            </a:r>
          </a:p>
          <a:p>
            <a:pPr marL="177800" indent="-171450">
              <a:spcBef>
                <a:spcPts val="328"/>
              </a:spcBef>
              <a:buClr>
                <a:srgbClr val="A9A57C"/>
              </a:buClr>
              <a:buFont typeface="Arial"/>
              <a:buChar char="•"/>
              <a:tabLst>
                <a:tab pos="121663" algn="l"/>
              </a:tabLst>
            </a:pPr>
            <a:r>
              <a:rPr lang="en-US" sz="1050" dirty="0" err="1">
                <a:solidFill>
                  <a:srgbClr val="2F2B20"/>
                </a:solidFill>
                <a:latin typeface="Arial"/>
                <a:cs typeface="Arial"/>
              </a:rPr>
              <a:t>Dockerfile</a:t>
            </a:r>
            <a:r>
              <a:rPr lang="en-US" sz="1050" dirty="0">
                <a:solidFill>
                  <a:srgbClr val="2F2B20"/>
                </a:solidFill>
                <a:latin typeface="Arial"/>
                <a:cs typeface="Arial"/>
              </a:rPr>
              <a:t> provided</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Same process as before:</a:t>
            </a: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Navigate to the </a:t>
            </a:r>
            <a:r>
              <a:rPr lang="en-US" sz="1050" dirty="0" err="1">
                <a:solidFill>
                  <a:srgbClr val="2F2B20"/>
                </a:solidFill>
                <a:latin typeface="Arial"/>
                <a:cs typeface="Arial"/>
              </a:rPr>
              <a:t>Dockerfile</a:t>
            </a:r>
            <a:r>
              <a:rPr lang="en-US" sz="1050" dirty="0">
                <a:solidFill>
                  <a:srgbClr val="2F2B20"/>
                </a:solidFill>
                <a:latin typeface="Arial"/>
                <a:cs typeface="Arial"/>
              </a:rPr>
              <a:t> found at:</a:t>
            </a:r>
          </a:p>
          <a:p>
            <a:pPr marL="713105" lvl="2">
              <a:buClr>
                <a:srgbClr val="A9A57C"/>
              </a:buClr>
              <a:tabLst>
                <a:tab pos="121663" algn="l"/>
              </a:tabLst>
            </a:pPr>
            <a:r>
              <a:rPr lang="en-US" sz="1050" dirty="0">
                <a:solidFill>
                  <a:srgbClr val="0070C0"/>
                </a:solidFill>
                <a:latin typeface="Arial"/>
                <a:cs typeface="Arial"/>
              </a:rPr>
              <a:t>~/Container_tutorial_Spring_2020/</a:t>
            </a:r>
            <a:r>
              <a:rPr lang="en-US" sz="1050" dirty="0" err="1">
                <a:solidFill>
                  <a:srgbClr val="0070C0"/>
                </a:solidFill>
                <a:latin typeface="Arial"/>
                <a:cs typeface="Arial"/>
              </a:rPr>
              <a:t>dockerdemo</a:t>
            </a:r>
            <a:r>
              <a:rPr lang="en-US" sz="1050" dirty="0">
                <a:solidFill>
                  <a:srgbClr val="0070C0"/>
                </a:solidFill>
                <a:latin typeface="Arial"/>
                <a:cs typeface="Arial"/>
              </a:rPr>
              <a:t>/</a:t>
            </a:r>
            <a:r>
              <a:rPr lang="en-US" sz="1050" dirty="0" err="1">
                <a:solidFill>
                  <a:srgbClr val="0070C0"/>
                </a:solidFill>
                <a:latin typeface="Arial"/>
                <a:cs typeface="Arial"/>
              </a:rPr>
              <a:t>ncl</a:t>
            </a:r>
            <a:endParaRPr lang="en-US" dirty="0">
              <a:cs typeface="Calibri"/>
            </a:endParaRP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Build your docker file as an image titled "bright-</a:t>
            </a:r>
            <a:r>
              <a:rPr lang="en-US" sz="1050" dirty="0" err="1">
                <a:solidFill>
                  <a:srgbClr val="2F2B20"/>
                </a:solidFill>
                <a:latin typeface="Arial"/>
                <a:cs typeface="Arial"/>
              </a:rPr>
              <a:t>ncl</a:t>
            </a:r>
            <a:r>
              <a:rPr lang="en-US" sz="1050" dirty="0">
                <a:solidFill>
                  <a:srgbClr val="2F2B20"/>
                </a:solidFill>
                <a:latin typeface="Arial"/>
                <a:cs typeface="Arial"/>
              </a:rPr>
              <a:t>"</a:t>
            </a: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Run your docker image as a container</a:t>
            </a:r>
          </a:p>
          <a:p>
            <a:pPr marL="173990" indent="-173990">
              <a:spcBef>
                <a:spcPts val="328"/>
              </a:spcBef>
              <a:buClr>
                <a:srgbClr val="A9A57C"/>
              </a:buClr>
              <a:buFont typeface="Arial"/>
              <a:buChar char="•"/>
              <a:tabLst>
                <a:tab pos="121663" algn="l"/>
              </a:tabLst>
            </a:pPr>
            <a:r>
              <a:rPr lang="en-US" sz="1050" dirty="0">
                <a:solidFill>
                  <a:srgbClr val="2F2B20"/>
                </a:solidFill>
                <a:latin typeface="Arial"/>
                <a:cs typeface="Arial"/>
              </a:rPr>
              <a:t>Can we test a sample script?</a:t>
            </a:r>
          </a:p>
        </p:txBody>
      </p:sp>
      <p:pic>
        <p:nvPicPr>
          <p:cNvPr id="10" name="Shape 87">
            <a:extLst>
              <a:ext uri="{FF2B5EF4-FFF2-40B4-BE49-F238E27FC236}">
                <a16:creationId xmlns:a16="http://schemas.microsoft.com/office/drawing/2014/main" id="{E66C1BE4-72B3-3F4C-AAB6-257A500EB6C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0B8245A-6BAA-6F4F-AF9B-CC5D31CD37D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4" name="Date Placeholder 5">
            <a:extLst>
              <a:ext uri="{FF2B5EF4-FFF2-40B4-BE49-F238E27FC236}">
                <a16:creationId xmlns:a16="http://schemas.microsoft.com/office/drawing/2014/main" id="{71EA84CE-ED5E-41FA-AD1D-2CDAED4CFC2C}"/>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861700639"/>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27</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Dockerhub</a:t>
            </a:r>
            <a:endParaRPr lang="en-US" dirty="0">
              <a:ea typeface="Tahoma"/>
            </a:endParaRPr>
          </a:p>
        </p:txBody>
      </p:sp>
      <p:sp>
        <p:nvSpPr>
          <p:cNvPr id="9" name="object 3">
            <a:extLst>
              <a:ext uri="{FF2B5EF4-FFF2-40B4-BE49-F238E27FC236}">
                <a16:creationId xmlns:a16="http://schemas.microsoft.com/office/drawing/2014/main" id="{105E155B-9C4C-6547-8081-B24F1B2F89E4}"/>
              </a:ext>
            </a:extLst>
          </p:cNvPr>
          <p:cNvSpPr txBox="1"/>
          <p:nvPr/>
        </p:nvSpPr>
        <p:spPr>
          <a:xfrm>
            <a:off x="248391" y="751366"/>
            <a:ext cx="4191000" cy="1365465"/>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The place where containers live!</a:t>
            </a:r>
          </a:p>
          <a:p>
            <a:pPr marL="177800" indent="-171450">
              <a:spcBef>
                <a:spcPts val="328"/>
              </a:spcBef>
              <a:buClr>
                <a:srgbClr val="A9A57C"/>
              </a:buClr>
              <a:buFont typeface="Arial"/>
              <a:buChar char="•"/>
              <a:tabLst>
                <a:tab pos="121663" algn="l"/>
              </a:tabLst>
            </a:pPr>
            <a:r>
              <a:rPr lang="en-US" sz="1050" dirty="0" err="1">
                <a:solidFill>
                  <a:srgbClr val="2F2B20"/>
                </a:solidFill>
                <a:latin typeface="Arial"/>
                <a:cs typeface="Arial"/>
              </a:rPr>
              <a:t>Dockerhub</a:t>
            </a:r>
            <a:r>
              <a:rPr lang="en-US" sz="1050" dirty="0">
                <a:solidFill>
                  <a:srgbClr val="2F2B20"/>
                </a:solidFill>
                <a:latin typeface="Arial"/>
                <a:cs typeface="Arial"/>
              </a:rPr>
              <a:t> is a Docker hosted library of public and private Docker images.</a:t>
            </a:r>
          </a:p>
          <a:p>
            <a:pPr marL="635000" lvl="1" indent="-171450">
              <a:spcBef>
                <a:spcPts val="328"/>
              </a:spcBef>
              <a:buClr>
                <a:srgbClr val="A9A57C"/>
              </a:buClr>
              <a:buFont typeface="Arial"/>
              <a:buChar char="•"/>
              <a:tabLst>
                <a:tab pos="121663" algn="l"/>
              </a:tabLst>
            </a:pPr>
            <a:r>
              <a:rPr lang="en-US" sz="1050" dirty="0">
                <a:solidFill>
                  <a:srgbClr val="2F2B20"/>
                </a:solidFill>
                <a:latin typeface="Arial"/>
                <a:cs typeface="Arial"/>
              </a:rPr>
              <a:t>Free and unlimited public images</a:t>
            </a:r>
          </a:p>
          <a:p>
            <a:pPr marL="635000" lvl="1" indent="-171450">
              <a:spcBef>
                <a:spcPts val="328"/>
              </a:spcBef>
              <a:buClr>
                <a:srgbClr val="A9A57C"/>
              </a:buClr>
              <a:buFont typeface="Arial"/>
              <a:buChar char="•"/>
              <a:tabLst>
                <a:tab pos="121663" algn="l"/>
              </a:tabLst>
            </a:pPr>
            <a:r>
              <a:rPr lang="en-US" sz="1050" dirty="0">
                <a:solidFill>
                  <a:srgbClr val="2F2B20"/>
                </a:solidFill>
                <a:latin typeface="Arial"/>
                <a:cs typeface="Arial"/>
              </a:rPr>
              <a:t>1 free private repository</a:t>
            </a:r>
          </a:p>
          <a:p>
            <a:pPr indent="-171450">
              <a:spcBef>
                <a:spcPts val="328"/>
              </a:spcBef>
              <a:buClr>
                <a:srgbClr val="A9A57C"/>
              </a:buClr>
              <a:buFont typeface="Arial"/>
              <a:buChar char="•"/>
              <a:tabLst>
                <a:tab pos="121663" algn="l"/>
              </a:tabLst>
            </a:pPr>
            <a:r>
              <a:rPr lang="en-US" sz="1050" dirty="0">
                <a:solidFill>
                  <a:srgbClr val="2F2B20"/>
                </a:solidFill>
                <a:latin typeface="Arial"/>
                <a:cs typeface="Arial"/>
              </a:rPr>
              <a:t>Great for hosting images for fellow researchers</a:t>
            </a:r>
          </a:p>
          <a:p>
            <a:pPr indent="-171450">
              <a:spcBef>
                <a:spcPts val="328"/>
              </a:spcBef>
              <a:buClr>
                <a:srgbClr val="A9A57C"/>
              </a:buClr>
              <a:buFont typeface="Arial"/>
              <a:buChar char="•"/>
              <a:tabLst>
                <a:tab pos="121663" algn="l"/>
              </a:tabLst>
            </a:pPr>
            <a:r>
              <a:rPr lang="en-US" sz="1050" dirty="0">
                <a:solidFill>
                  <a:srgbClr val="2F2B20"/>
                </a:solidFill>
                <a:latin typeface="Arial"/>
                <a:cs typeface="Arial"/>
              </a:rPr>
              <a:t>Commands similar to git</a:t>
            </a:r>
          </a:p>
        </p:txBody>
      </p:sp>
      <p:pic>
        <p:nvPicPr>
          <p:cNvPr id="10" name="Shape 87">
            <a:extLst>
              <a:ext uri="{FF2B5EF4-FFF2-40B4-BE49-F238E27FC236}">
                <a16:creationId xmlns:a16="http://schemas.microsoft.com/office/drawing/2014/main" id="{E66C1BE4-72B3-3F4C-AAB6-257A500EB6C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0B8245A-6BAA-6F4F-AF9B-CC5D31CD37D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0B3D149D-F74A-49C4-9A24-A2844E404C8F}"/>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136555191"/>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28</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Dockerhub Commands</a:t>
            </a:r>
            <a:endParaRPr lang="en-US" dirty="0">
              <a:ea typeface="Tahoma"/>
            </a:endParaRP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525814"/>
            <a:ext cx="4191000" cy="2404211"/>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Download and upload docker images with ease.</a:t>
            </a:r>
            <a:endParaRPr lang="en-US" dirty="0"/>
          </a:p>
          <a:p>
            <a:pPr lvl="1" indent="-171450">
              <a:spcBef>
                <a:spcPts val="328"/>
              </a:spcBef>
              <a:buClr>
                <a:srgbClr val="A9A57C"/>
              </a:buClr>
              <a:buFont typeface="Arial"/>
              <a:buChar char="•"/>
              <a:tabLst>
                <a:tab pos="121663" algn="l"/>
              </a:tabLst>
            </a:pPr>
            <a:r>
              <a:rPr lang="en-US" sz="1050" dirty="0">
                <a:solidFill>
                  <a:srgbClr val="0070C0"/>
                </a:solidFill>
                <a:latin typeface="Arial"/>
                <a:cs typeface="Arial"/>
              </a:rPr>
              <a:t>docker run </a:t>
            </a:r>
            <a:r>
              <a:rPr lang="en-US" sz="1050" dirty="0">
                <a:solidFill>
                  <a:srgbClr val="FF0000"/>
                </a:solidFill>
                <a:latin typeface="Arial"/>
                <a:cs typeface="Arial"/>
              </a:rPr>
              <a:t>&lt;image&gt;</a:t>
            </a:r>
          </a:p>
          <a:p>
            <a:pPr lvl="1" indent="-171450">
              <a:spcBef>
                <a:spcPts val="328"/>
              </a:spcBef>
              <a:buClr>
                <a:srgbClr val="A9A57C"/>
              </a:buClr>
              <a:buFont typeface="Arial"/>
              <a:buChar char="•"/>
              <a:tabLst>
                <a:tab pos="121663" algn="l"/>
              </a:tabLst>
            </a:pPr>
            <a:r>
              <a:rPr lang="en-US" sz="1050" dirty="0">
                <a:solidFill>
                  <a:srgbClr val="0070C0"/>
                </a:solidFill>
                <a:latin typeface="Arial"/>
                <a:cs typeface="Arial"/>
              </a:rPr>
              <a:t>docker pull </a:t>
            </a:r>
            <a:r>
              <a:rPr lang="en-US" sz="1050" dirty="0">
                <a:solidFill>
                  <a:srgbClr val="FF0000"/>
                </a:solidFill>
                <a:latin typeface="Arial"/>
                <a:cs typeface="Arial"/>
              </a:rPr>
              <a:t>&lt;image&gt;</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Uploading a little more complicated...</a:t>
            </a:r>
          </a:p>
          <a:p>
            <a:pPr lvl="1" indent="-171450">
              <a:spcBef>
                <a:spcPts val="328"/>
              </a:spcBef>
              <a:buClr>
                <a:srgbClr val="A9A57C"/>
              </a:buClr>
              <a:buFont typeface="Arial"/>
              <a:buChar char="•"/>
              <a:tabLst>
                <a:tab pos="121663" algn="l"/>
              </a:tabLst>
            </a:pPr>
            <a:r>
              <a:rPr lang="en-US" sz="1050" dirty="0">
                <a:solidFill>
                  <a:srgbClr val="2F2B20"/>
                </a:solidFill>
                <a:latin typeface="Arial"/>
                <a:cs typeface="Arial"/>
              </a:rPr>
              <a:t>Sign in with: </a:t>
            </a:r>
          </a:p>
          <a:p>
            <a:pPr marL="285750" lvl="1">
              <a:spcBef>
                <a:spcPts val="328"/>
              </a:spcBef>
              <a:buClr>
                <a:srgbClr val="A9A57C"/>
              </a:buClr>
              <a:tabLst>
                <a:tab pos="121663" algn="l"/>
              </a:tabLst>
            </a:pPr>
            <a:r>
              <a:rPr lang="en-US" sz="1050" dirty="0">
                <a:solidFill>
                  <a:srgbClr val="0070C0"/>
                </a:solidFill>
                <a:latin typeface="Arial"/>
                <a:cs typeface="Arial"/>
              </a:rPr>
              <a:t>    docker login</a:t>
            </a:r>
            <a:endParaRPr lang="en-US" dirty="0">
              <a:solidFill>
                <a:srgbClr val="0070C0"/>
              </a:solidFill>
              <a:cs typeface="Calibri"/>
            </a:endParaRPr>
          </a:p>
          <a:p>
            <a:pPr lvl="1" indent="-171450">
              <a:spcBef>
                <a:spcPts val="328"/>
              </a:spcBef>
              <a:buClr>
                <a:srgbClr val="A9A57C"/>
              </a:buClr>
              <a:buFont typeface="Arial"/>
              <a:buChar char="•"/>
              <a:tabLst>
                <a:tab pos="121663" algn="l"/>
              </a:tabLst>
            </a:pPr>
            <a:r>
              <a:rPr lang="en-US" sz="1050" dirty="0">
                <a:solidFill>
                  <a:srgbClr val="2F2B20"/>
                </a:solidFill>
                <a:latin typeface="Arial"/>
                <a:cs typeface="Arial"/>
              </a:rPr>
              <a:t>List docker images with: </a:t>
            </a:r>
          </a:p>
          <a:p>
            <a:pPr marL="285750" lvl="1">
              <a:spcBef>
                <a:spcPts val="328"/>
              </a:spcBef>
              <a:buClr>
                <a:srgbClr val="A9A57C"/>
              </a:buClr>
              <a:tabLst>
                <a:tab pos="121663" algn="l"/>
              </a:tabLst>
            </a:pPr>
            <a:r>
              <a:rPr lang="en-US" sz="1050" dirty="0">
                <a:solidFill>
                  <a:srgbClr val="2F2B20"/>
                </a:solidFill>
                <a:latin typeface="Arial"/>
                <a:cs typeface="Arial"/>
              </a:rPr>
              <a:t>   </a:t>
            </a:r>
            <a:r>
              <a:rPr lang="en-US" sz="1050" dirty="0">
                <a:solidFill>
                  <a:srgbClr val="0070C0"/>
                </a:solidFill>
                <a:latin typeface="Arial"/>
                <a:cs typeface="Arial"/>
              </a:rPr>
              <a:t> docker image ls</a:t>
            </a:r>
          </a:p>
          <a:p>
            <a:pPr lvl="1" indent="-171450">
              <a:spcBef>
                <a:spcPts val="328"/>
              </a:spcBef>
              <a:buClr>
                <a:srgbClr val="A9A57C"/>
              </a:buClr>
              <a:buFont typeface="Arial"/>
              <a:buChar char="•"/>
              <a:tabLst>
                <a:tab pos="121663" algn="l"/>
              </a:tabLst>
            </a:pPr>
            <a:r>
              <a:rPr lang="en-US" sz="1050" dirty="0">
                <a:solidFill>
                  <a:srgbClr val="2F2B20"/>
                </a:solidFill>
                <a:latin typeface="Arial"/>
                <a:cs typeface="Arial"/>
              </a:rPr>
              <a:t>Tag your image: </a:t>
            </a:r>
          </a:p>
          <a:p>
            <a:pPr marL="285750" lvl="1">
              <a:spcBef>
                <a:spcPts val="328"/>
              </a:spcBef>
              <a:buClr>
                <a:srgbClr val="A9A57C"/>
              </a:buClr>
              <a:tabLst>
                <a:tab pos="121663" algn="l"/>
              </a:tabLst>
            </a:pPr>
            <a:r>
              <a:rPr lang="en-US" sz="1050" dirty="0">
                <a:solidFill>
                  <a:srgbClr val="2F2B20"/>
                </a:solidFill>
                <a:latin typeface="Arial"/>
                <a:cs typeface="Arial"/>
              </a:rPr>
              <a:t>    </a:t>
            </a:r>
            <a:r>
              <a:rPr lang="en-US" sz="1050" dirty="0">
                <a:solidFill>
                  <a:srgbClr val="0070C0"/>
                </a:solidFill>
                <a:latin typeface="Arial"/>
                <a:cs typeface="Arial"/>
              </a:rPr>
              <a:t>docker tag </a:t>
            </a:r>
            <a:r>
              <a:rPr lang="en-US" sz="1050" dirty="0">
                <a:solidFill>
                  <a:srgbClr val="FF0000"/>
                </a:solidFill>
                <a:latin typeface="Arial"/>
                <a:cs typeface="Arial"/>
              </a:rPr>
              <a:t>&lt;image-id&gt; &lt;your-username&gt;</a:t>
            </a:r>
            <a:r>
              <a:rPr lang="en-US" sz="1050" dirty="0">
                <a:solidFill>
                  <a:srgbClr val="0070C0"/>
                </a:solidFill>
                <a:latin typeface="Arial"/>
                <a:cs typeface="Arial"/>
              </a:rPr>
              <a:t>/</a:t>
            </a:r>
            <a:r>
              <a:rPr lang="en-US" sz="1050" dirty="0">
                <a:solidFill>
                  <a:srgbClr val="FF0000"/>
                </a:solidFill>
                <a:latin typeface="Arial"/>
                <a:cs typeface="Arial"/>
              </a:rPr>
              <a:t>&lt;image-name&gt;</a:t>
            </a:r>
            <a:r>
              <a:rPr lang="en-US" sz="1050" dirty="0">
                <a:solidFill>
                  <a:srgbClr val="0070C0"/>
                </a:solidFill>
                <a:latin typeface="Arial"/>
                <a:cs typeface="Arial"/>
              </a:rPr>
              <a:t>:</a:t>
            </a:r>
            <a:r>
              <a:rPr lang="en-US" sz="1050" dirty="0">
                <a:solidFill>
                  <a:srgbClr val="FF0000"/>
                </a:solidFill>
                <a:latin typeface="Arial"/>
                <a:cs typeface="Arial"/>
              </a:rPr>
              <a:t>&lt;tag&gt;</a:t>
            </a:r>
            <a:endParaRPr lang="en-US">
              <a:solidFill>
                <a:srgbClr val="FF0000"/>
              </a:solidFill>
              <a:cs typeface="Calibri"/>
            </a:endParaRPr>
          </a:p>
          <a:p>
            <a:pPr lvl="1" indent="-171450">
              <a:spcBef>
                <a:spcPts val="328"/>
              </a:spcBef>
              <a:buClr>
                <a:srgbClr val="A9A57C"/>
              </a:buClr>
              <a:buFont typeface="Arial"/>
              <a:buChar char="•"/>
              <a:tabLst>
                <a:tab pos="121663" algn="l"/>
              </a:tabLst>
            </a:pPr>
            <a:r>
              <a:rPr lang="en-US" sz="1050" dirty="0">
                <a:solidFill>
                  <a:srgbClr val="2F2B20"/>
                </a:solidFill>
                <a:latin typeface="Arial"/>
                <a:cs typeface="Arial"/>
              </a:rPr>
              <a:t>Push!</a:t>
            </a:r>
          </a:p>
          <a:p>
            <a:pPr marL="285750" lvl="1">
              <a:spcBef>
                <a:spcPts val="328"/>
              </a:spcBef>
              <a:buClr>
                <a:srgbClr val="A9A57C"/>
              </a:buClr>
              <a:tabLst>
                <a:tab pos="121663" algn="l"/>
              </a:tabLst>
            </a:pPr>
            <a:r>
              <a:rPr lang="en-US" sz="1050" dirty="0">
                <a:solidFill>
                  <a:srgbClr val="2F2B20"/>
                </a:solidFill>
                <a:latin typeface="Arial"/>
                <a:cs typeface="Arial"/>
              </a:rPr>
              <a:t>    </a:t>
            </a:r>
            <a:r>
              <a:rPr lang="en-US" sz="1050" dirty="0">
                <a:solidFill>
                  <a:srgbClr val="0070C0"/>
                </a:solidFill>
                <a:latin typeface="Arial"/>
                <a:cs typeface="Arial"/>
              </a:rPr>
              <a:t>docker push </a:t>
            </a:r>
            <a:r>
              <a:rPr lang="en-US" sz="1050" dirty="0">
                <a:solidFill>
                  <a:srgbClr val="FF0000"/>
                </a:solidFill>
                <a:latin typeface="Arial"/>
                <a:cs typeface="Arial"/>
              </a:rPr>
              <a:t>&lt;your-username&gt;</a:t>
            </a:r>
            <a:r>
              <a:rPr lang="en-US" sz="1050" dirty="0">
                <a:solidFill>
                  <a:srgbClr val="0070C0"/>
                </a:solidFill>
                <a:latin typeface="Arial"/>
                <a:cs typeface="Arial"/>
              </a:rPr>
              <a:t>/</a:t>
            </a:r>
            <a:r>
              <a:rPr lang="en-US" sz="1050" dirty="0">
                <a:solidFill>
                  <a:srgbClr val="FF0000"/>
                </a:solidFill>
                <a:latin typeface="Arial"/>
                <a:cs typeface="Arial"/>
              </a:rPr>
              <a:t>&lt;image-name&gt;</a:t>
            </a:r>
          </a:p>
        </p:txBody>
      </p:sp>
      <p:pic>
        <p:nvPicPr>
          <p:cNvPr id="10" name="Shape 87">
            <a:extLst>
              <a:ext uri="{FF2B5EF4-FFF2-40B4-BE49-F238E27FC236}">
                <a16:creationId xmlns:a16="http://schemas.microsoft.com/office/drawing/2014/main" id="{E66C1BE4-72B3-3F4C-AAB6-257A500EB6C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0B8245A-6BAA-6F4F-AF9B-CC5D31CD37D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9FF4FBE5-7965-4D70-8914-15F2342AE86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941610697"/>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29</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Docker-Compose</a:t>
            </a:r>
            <a:endParaRPr lang="en-US" dirty="0">
              <a:ea typeface="Tahoma"/>
            </a:endParaRP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90460"/>
            <a:ext cx="4191000" cy="1603991"/>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Utility that can create and install docker images.</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Builds docker images based on a docker-compose.yml file.</a:t>
            </a:r>
            <a:endParaRPr lang="en-US" sz="1050" dirty="0">
              <a:solidFill>
                <a:srgbClr val="2F2B20"/>
              </a:solidFill>
              <a:latin typeface="Arial"/>
              <a:cs typeface="Arial"/>
            </a:endParaRPr>
          </a:p>
          <a:p>
            <a:pPr marL="635000" lvl="1" indent="-171450">
              <a:spcBef>
                <a:spcPts val="328"/>
              </a:spcBef>
              <a:buClr>
                <a:srgbClr val="A9A57C"/>
              </a:buClr>
              <a:buFont typeface="Arial"/>
              <a:buChar char="•"/>
              <a:tabLst>
                <a:tab pos="121663" algn="l"/>
              </a:tabLst>
            </a:pPr>
            <a:r>
              <a:rPr lang="en-US" sz="1050">
                <a:solidFill>
                  <a:srgbClr val="2F2B20"/>
                </a:solidFill>
                <a:latin typeface="Arial"/>
                <a:cs typeface="Arial"/>
              </a:rPr>
              <a:t>YAML: </a:t>
            </a:r>
            <a:r>
              <a:rPr lang="en-US" sz="1050" i="1">
                <a:solidFill>
                  <a:srgbClr val="000000"/>
                </a:solidFill>
                <a:latin typeface="Arial"/>
                <a:cs typeface="Arial"/>
              </a:rPr>
              <a:t>YAML Ain't Markup Language</a:t>
            </a:r>
            <a:endParaRPr lang="en-US" sz="1050" dirty="0">
              <a:solidFill>
                <a:srgbClr val="2F2B20"/>
              </a:solidFill>
              <a:latin typeface="Arial"/>
              <a:cs typeface="Arial"/>
            </a:endParaRPr>
          </a:p>
          <a:p>
            <a:pPr marL="635000" lvl="1" indent="-171450">
              <a:spcBef>
                <a:spcPts val="328"/>
              </a:spcBef>
              <a:buClr>
                <a:srgbClr val="A9A57C"/>
              </a:buClr>
              <a:buFont typeface="Arial"/>
              <a:buChar char="•"/>
              <a:tabLst>
                <a:tab pos="121663" algn="l"/>
              </a:tabLst>
            </a:pPr>
            <a:r>
              <a:rPr lang="en-US" sz="1050">
                <a:solidFill>
                  <a:srgbClr val="000000"/>
                </a:solidFill>
                <a:latin typeface="Arial"/>
                <a:cs typeface="Arial"/>
              </a:rPr>
              <a:t>Data serialization language</a:t>
            </a:r>
            <a:endParaRPr lang="en-US" sz="1050" i="1" dirty="0">
              <a:solidFill>
                <a:srgbClr val="000000"/>
              </a:solidFill>
              <a:latin typeface="Arial"/>
              <a:cs typeface="Arial"/>
            </a:endParaRPr>
          </a:p>
          <a:p>
            <a:pPr marL="635000" lvl="1" indent="-171450">
              <a:spcBef>
                <a:spcPts val="328"/>
              </a:spcBef>
              <a:buClr>
                <a:srgbClr val="A9A57C"/>
              </a:buClr>
              <a:buFont typeface="Arial"/>
              <a:buChar char="•"/>
              <a:tabLst>
                <a:tab pos="121663" algn="l"/>
              </a:tabLst>
            </a:pPr>
            <a:r>
              <a:rPr lang="en-US" sz="1050">
                <a:solidFill>
                  <a:srgbClr val="000000"/>
                </a:solidFill>
                <a:latin typeface="Arial"/>
                <a:cs typeface="Arial"/>
              </a:rPr>
              <a:t>Describes containers you wish to build with what features.</a:t>
            </a:r>
            <a:endParaRPr lang="en-US" sz="1050" dirty="0">
              <a:solidFill>
                <a:srgbClr val="000000"/>
              </a:solidFill>
              <a:latin typeface="Arial"/>
              <a:cs typeface="Arial"/>
            </a:endParaRP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Not a docker command!</a:t>
            </a:r>
            <a:endParaRPr lang="en-US">
              <a:cs typeface="Calibri"/>
            </a:endParaRPr>
          </a:p>
          <a:p>
            <a:pPr marL="177800" indent="-171450">
              <a:spcBef>
                <a:spcPts val="328"/>
              </a:spcBef>
              <a:buClr>
                <a:srgbClr val="A9A57C"/>
              </a:buClr>
              <a:buFont typeface="Arial"/>
              <a:buChar char="•"/>
              <a:tabLst>
                <a:tab pos="121663" algn="l"/>
              </a:tabLst>
            </a:pPr>
            <a:endParaRPr lang="en-US" sz="1050" dirty="0">
              <a:solidFill>
                <a:srgbClr val="2F2B20"/>
              </a:solidFill>
              <a:latin typeface="Arial"/>
              <a:cs typeface="Arial"/>
            </a:endParaRPr>
          </a:p>
          <a:p>
            <a:pPr marL="177800" indent="-171450">
              <a:spcBef>
                <a:spcPts val="328"/>
              </a:spcBef>
              <a:buClr>
                <a:srgbClr val="A9A57C"/>
              </a:buClr>
              <a:buFont typeface="Arial"/>
              <a:buChar char="•"/>
              <a:tabLst>
                <a:tab pos="121663" algn="l"/>
              </a:tabLst>
            </a:pPr>
            <a:endParaRPr lang="en-US" sz="1050" dirty="0">
              <a:solidFill>
                <a:srgbClr val="2F2B20"/>
              </a:solidFill>
              <a:latin typeface="Arial"/>
              <a:cs typeface="Arial"/>
            </a:endParaRPr>
          </a:p>
        </p:txBody>
      </p:sp>
      <p:pic>
        <p:nvPicPr>
          <p:cNvPr id="10" name="Shape 87">
            <a:extLst>
              <a:ext uri="{FF2B5EF4-FFF2-40B4-BE49-F238E27FC236}">
                <a16:creationId xmlns:a16="http://schemas.microsoft.com/office/drawing/2014/main" id="{E66C1BE4-72B3-3F4C-AAB6-257A500EB6C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0B8245A-6BAA-6F4F-AF9B-CC5D31CD37D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BD780D77-9E3E-4CD4-9B3D-811B464D6E8F}"/>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474253880"/>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a:latin typeface="Tahoma" charset="0"/>
                <a:ea typeface="ＭＳ Ｐゴシック" charset="0"/>
                <a:cs typeface="ＭＳ Ｐゴシック" charset="0"/>
              </a:rPr>
              <a:t>Introduction to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err="1">
                <a:solidFill>
                  <a:schemeClr val="bg1">
                    <a:lumMod val="50000"/>
                  </a:schemeClr>
                </a:solidFill>
              </a:rPr>
              <a:t>Seacontainersales.com</a:t>
            </a:r>
            <a:endParaRPr lang="en-US" sz="600" i="1">
              <a:solidFill>
                <a:schemeClr val="bg1">
                  <a:lumMod val="50000"/>
                </a:schemeClr>
              </a:solidFill>
            </a:endParaRPr>
          </a:p>
        </p:txBody>
      </p:sp>
      <p:pic>
        <p:nvPicPr>
          <p:cNvPr id="10" name="Shape 87">
            <a:extLst>
              <a:ext uri="{FF2B5EF4-FFF2-40B4-BE49-F238E27FC236}">
                <a16:creationId xmlns:a16="http://schemas.microsoft.com/office/drawing/2014/main" id="{9C69BB82-214B-0140-A52F-5B8F267A62DD}"/>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01C652A-5F9C-314D-9804-35148C84B91D}"/>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7C2767DC-F6C2-40CD-AEC8-979B4A1A01D6}"/>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995679778"/>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30</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004088" cy="377026"/>
          </a:xfrm>
        </p:spPr>
        <p:txBody>
          <a:bodyPr wrap="square" lIns="0" tIns="0" rIns="0" bIns="0" anchor="t">
            <a:spAutoFit/>
          </a:bodyPr>
          <a:lstStyle/>
          <a:p>
            <a:pPr algn="l"/>
            <a:r>
              <a:rPr lang="en-US">
                <a:ea typeface="Tahoma"/>
              </a:rPr>
              <a:t>Docker-Compose Commands</a:t>
            </a:r>
            <a:endParaRPr lang="en-US" dirty="0">
              <a:ea typeface="Tahoma"/>
            </a:endParaRP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90460"/>
            <a:ext cx="4191000" cy="2004101"/>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Build all containers in YAML file:</a:t>
            </a:r>
            <a:endParaRPr lang="en-US" sz="1050" dirty="0">
              <a:solidFill>
                <a:srgbClr val="2F2B20"/>
              </a:solidFill>
              <a:latin typeface="Arial"/>
              <a:cs typeface="Arial"/>
            </a:endParaRPr>
          </a:p>
          <a:p>
            <a:pPr marL="6350">
              <a:spcBef>
                <a:spcPts val="328"/>
              </a:spcBef>
              <a:buClr>
                <a:srgbClr val="A9A57C"/>
              </a:buClr>
              <a:tabLst>
                <a:tab pos="121663" algn="l"/>
              </a:tabLst>
            </a:pPr>
            <a:r>
              <a:rPr lang="en-US" sz="1050" dirty="0">
                <a:solidFill>
                  <a:srgbClr val="2F2B20"/>
                </a:solidFill>
                <a:latin typeface="Arial"/>
                <a:cs typeface="Arial"/>
              </a:rPr>
              <a:t>     </a:t>
            </a:r>
            <a:r>
              <a:rPr lang="en-US" sz="1050">
                <a:solidFill>
                  <a:srgbClr val="0070C0"/>
                </a:solidFill>
                <a:latin typeface="Arial"/>
                <a:cs typeface="Arial"/>
              </a:rPr>
              <a:t>docker-compose build</a:t>
            </a:r>
            <a:endParaRPr lang="en-US" sz="1050" dirty="0">
              <a:solidFill>
                <a:srgbClr val="0070C0"/>
              </a:solidFill>
              <a:latin typeface="Arial"/>
              <a:cs typeface="Arial"/>
            </a:endParaRP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Build and run all containers in YAML file:</a:t>
            </a:r>
            <a:endParaRPr lang="en-US" sz="1050" dirty="0">
              <a:solidFill>
                <a:srgbClr val="2F2B20"/>
              </a:solidFill>
              <a:latin typeface="Arial"/>
              <a:cs typeface="Arial"/>
            </a:endParaRPr>
          </a:p>
          <a:p>
            <a:pPr marL="6350">
              <a:spcBef>
                <a:spcPts val="328"/>
              </a:spcBef>
              <a:buClr>
                <a:srgbClr val="A9A57C"/>
              </a:buClr>
              <a:tabLst>
                <a:tab pos="121663" algn="l"/>
              </a:tabLst>
            </a:pPr>
            <a:r>
              <a:rPr lang="en-US" sz="1050" dirty="0">
                <a:solidFill>
                  <a:srgbClr val="2F2B20"/>
                </a:solidFill>
                <a:latin typeface="Arial"/>
                <a:cs typeface="Arial"/>
              </a:rPr>
              <a:t>     </a:t>
            </a:r>
            <a:r>
              <a:rPr lang="en-US" sz="1050">
                <a:solidFill>
                  <a:srgbClr val="0070C0"/>
                </a:solidFill>
                <a:latin typeface="Arial"/>
                <a:cs typeface="Arial"/>
              </a:rPr>
              <a:t>docker-compose up  </a:t>
            </a:r>
            <a:r>
              <a:rPr lang="en-US" sz="1050" dirty="0">
                <a:solidFill>
                  <a:srgbClr val="2F2B20"/>
                </a:solidFill>
                <a:latin typeface="Arial"/>
                <a:cs typeface="Arial"/>
              </a:rPr>
              <a:t>   </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List all containers in YAML file:</a:t>
            </a:r>
            <a:endParaRPr lang="en-US" sz="1050" dirty="0">
              <a:solidFill>
                <a:srgbClr val="2F2B20"/>
              </a:solidFill>
              <a:latin typeface="Arial"/>
              <a:cs typeface="Arial"/>
            </a:endParaRPr>
          </a:p>
          <a:p>
            <a:pPr marL="6350">
              <a:spcBef>
                <a:spcPts val="328"/>
              </a:spcBef>
              <a:buClr>
                <a:srgbClr val="A9A57C"/>
              </a:buClr>
              <a:tabLst>
                <a:tab pos="121663" algn="l"/>
              </a:tabLst>
            </a:pPr>
            <a:r>
              <a:rPr lang="en-US" sz="1050" dirty="0">
                <a:solidFill>
                  <a:srgbClr val="2F2B20"/>
                </a:solidFill>
                <a:latin typeface="Arial"/>
                <a:cs typeface="Arial"/>
              </a:rPr>
              <a:t>    </a:t>
            </a:r>
            <a:r>
              <a:rPr lang="en-US" sz="1050">
                <a:solidFill>
                  <a:srgbClr val="0070C0"/>
                </a:solidFill>
                <a:latin typeface="Arial"/>
                <a:cs typeface="Arial"/>
              </a:rPr>
              <a:t> docker-compose images</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Run a one-off command from a container:</a:t>
            </a:r>
            <a:endParaRPr lang="en-US" sz="1050" dirty="0">
              <a:solidFill>
                <a:srgbClr val="2F2B20"/>
              </a:solidFill>
              <a:latin typeface="Arial"/>
              <a:cs typeface="Arial"/>
            </a:endParaRPr>
          </a:p>
          <a:p>
            <a:pPr marL="6350">
              <a:spcBef>
                <a:spcPts val="328"/>
              </a:spcBef>
              <a:buClr>
                <a:srgbClr val="A9A57C"/>
              </a:buClr>
              <a:tabLst>
                <a:tab pos="121663" algn="l"/>
              </a:tabLst>
            </a:pPr>
            <a:r>
              <a:rPr lang="en-US" sz="1050" dirty="0">
                <a:solidFill>
                  <a:srgbClr val="2F2B20"/>
                </a:solidFill>
                <a:latin typeface="Arial"/>
                <a:cs typeface="Arial"/>
              </a:rPr>
              <a:t>     </a:t>
            </a:r>
            <a:r>
              <a:rPr lang="en-US" sz="1050">
                <a:solidFill>
                  <a:srgbClr val="0070C0"/>
                </a:solidFill>
                <a:latin typeface="Arial"/>
                <a:cs typeface="Arial"/>
              </a:rPr>
              <a:t>docker-compose run</a:t>
            </a:r>
            <a:r>
              <a:rPr lang="en-US" sz="1050" dirty="0">
                <a:solidFill>
                  <a:srgbClr val="2F2B20"/>
                </a:solidFill>
                <a:latin typeface="Arial"/>
                <a:cs typeface="Arial"/>
              </a:rPr>
              <a:t> </a:t>
            </a:r>
            <a:r>
              <a:rPr lang="en-US" sz="1050" dirty="0">
                <a:solidFill>
                  <a:srgbClr val="FF0000"/>
                </a:solidFill>
                <a:latin typeface="Arial"/>
                <a:cs typeface="Arial"/>
              </a:rPr>
              <a:t>&lt;container-name&gt; &lt;command&gt;</a:t>
            </a:r>
          </a:p>
          <a:p>
            <a:pPr marL="177800" indent="-171450">
              <a:spcBef>
                <a:spcPts val="328"/>
              </a:spcBef>
              <a:buClr>
                <a:srgbClr val="A9A57C"/>
              </a:buClr>
              <a:buFont typeface="Arial"/>
              <a:buChar char="•"/>
              <a:tabLst>
                <a:tab pos="121663" algn="l"/>
              </a:tabLst>
            </a:pPr>
            <a:endParaRPr lang="en-US" sz="1050" dirty="0">
              <a:solidFill>
                <a:srgbClr val="2F2B20"/>
              </a:solidFill>
              <a:latin typeface="Arial"/>
              <a:cs typeface="Arial"/>
            </a:endParaRPr>
          </a:p>
          <a:p>
            <a:pPr marL="177800" indent="-171450">
              <a:spcBef>
                <a:spcPts val="328"/>
              </a:spcBef>
              <a:buClr>
                <a:srgbClr val="A9A57C"/>
              </a:buClr>
              <a:buFont typeface="Arial"/>
              <a:buChar char="•"/>
              <a:tabLst>
                <a:tab pos="121663" algn="l"/>
              </a:tabLst>
            </a:pPr>
            <a:endParaRPr lang="en-US" sz="1050" dirty="0">
              <a:solidFill>
                <a:srgbClr val="2F2B20"/>
              </a:solidFill>
              <a:latin typeface="Arial"/>
              <a:cs typeface="Arial"/>
            </a:endParaRPr>
          </a:p>
        </p:txBody>
      </p:sp>
      <p:pic>
        <p:nvPicPr>
          <p:cNvPr id="10" name="Shape 87">
            <a:extLst>
              <a:ext uri="{FF2B5EF4-FFF2-40B4-BE49-F238E27FC236}">
                <a16:creationId xmlns:a16="http://schemas.microsoft.com/office/drawing/2014/main" id="{E66C1BE4-72B3-3F4C-AAB6-257A500EB6C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0B8245A-6BAA-6F4F-AF9B-CC5D31CD37D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4176D789-317D-4097-B58F-5941FFF6B27A}"/>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374588673"/>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fontScale="90000"/>
          </a:bodyPr>
          <a:lstStyle/>
          <a:p>
            <a:r>
              <a:rPr lang="en-US" dirty="0">
                <a:latin typeface="Tahoma" charset="0"/>
                <a:ea typeface="ＭＳ Ｐゴシック" charset="0"/>
                <a:cs typeface="ＭＳ Ｐゴシック" charset="0"/>
              </a:rPr>
              <a:t>Part 2: Containers for HPC with Singularity</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pic>
        <p:nvPicPr>
          <p:cNvPr id="11" name="Shape 87">
            <a:extLst>
              <a:ext uri="{FF2B5EF4-FFF2-40B4-BE49-F238E27FC236}">
                <a16:creationId xmlns:a16="http://schemas.microsoft.com/office/drawing/2014/main" id="{4C9C5054-CEED-9B42-B7DD-787814918DC2}"/>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2" name="Picture 11">
            <a:extLst>
              <a:ext uri="{FF2B5EF4-FFF2-40B4-BE49-F238E27FC236}">
                <a16:creationId xmlns:a16="http://schemas.microsoft.com/office/drawing/2014/main" id="{9630FA36-EB8E-E543-8770-41F0B1806F52}"/>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4" name="TextBox 3">
            <a:extLst>
              <a:ext uri="{FF2B5EF4-FFF2-40B4-BE49-F238E27FC236}">
                <a16:creationId xmlns:a16="http://schemas.microsoft.com/office/drawing/2014/main" id="{59DE478B-E263-554A-AD20-695E6951BD2A}"/>
              </a:ext>
            </a:extLst>
          </p:cNvPr>
          <p:cNvSpPr txBox="1"/>
          <p:nvPr/>
        </p:nvSpPr>
        <p:spPr>
          <a:xfrm>
            <a:off x="204787" y="2763439"/>
            <a:ext cx="3613490" cy="230832"/>
          </a:xfrm>
          <a:prstGeom prst="rect">
            <a:avLst/>
          </a:prstGeom>
          <a:noFill/>
        </p:spPr>
        <p:txBody>
          <a:bodyPr wrap="none" rtlCol="0">
            <a:spAutoFit/>
          </a:bodyPr>
          <a:lstStyle/>
          <a:p>
            <a:r>
              <a:rPr lang="en-US" sz="900" i="1" dirty="0">
                <a:hlinkClick r:id="rId5"/>
              </a:rPr>
              <a:t>https://github.com/ResearchComputing/Container_tutorial_Spring_2020</a:t>
            </a:r>
            <a:r>
              <a:rPr lang="en-US" sz="900" i="1" dirty="0"/>
              <a:t> </a:t>
            </a:r>
            <a:endParaRPr lang="en-US" sz="900" dirty="0"/>
          </a:p>
        </p:txBody>
      </p:sp>
    </p:spTree>
    <p:extLst>
      <p:ext uri="{BB962C8B-B14F-4D97-AF65-F5344CB8AC3E}">
        <p14:creationId xmlns:p14="http://schemas.microsoft.com/office/powerpoint/2010/main" val="3529199089"/>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2415847" cy="383492"/>
          </a:xfrm>
          <a:prstGeom prst="rect">
            <a:avLst/>
          </a:prstGeom>
        </p:spPr>
        <p:txBody>
          <a:bodyPr vert="horz" wrap="square" lIns="0" tIns="6403" rIns="0" bIns="0" rtlCol="0">
            <a:spAutoFit/>
          </a:bodyPr>
          <a:lstStyle/>
          <a:p>
            <a:pPr marL="6403">
              <a:spcBef>
                <a:spcPts val="50"/>
              </a:spcBef>
            </a:pPr>
            <a:r>
              <a:rPr lang="en-US" spc="-53" dirty="0"/>
              <a:t>Part 2 </a:t>
            </a:r>
            <a:r>
              <a:rPr spc="-53" dirty="0"/>
              <a:t>Outline</a:t>
            </a:r>
          </a:p>
        </p:txBody>
      </p:sp>
      <p:sp>
        <p:nvSpPr>
          <p:cNvPr id="3" name="object 3"/>
          <p:cNvSpPr txBox="1"/>
          <p:nvPr/>
        </p:nvSpPr>
        <p:spPr>
          <a:xfrm>
            <a:off x="325839" y="723776"/>
            <a:ext cx="3958421" cy="627770"/>
          </a:xfrm>
          <a:prstGeom prst="rect">
            <a:avLst/>
          </a:prstGeom>
        </p:spPr>
        <p:txBody>
          <a:bodyPr vert="horz" wrap="square" lIns="0" tIns="42579" rIns="0" bIns="0" rtlCol="0">
            <a:spAutoFit/>
          </a:bodyPr>
          <a:lstStyle/>
          <a:p>
            <a:pPr marL="121663" indent="-115260">
              <a:spcBef>
                <a:spcPts val="335"/>
              </a:spcBef>
              <a:buClr>
                <a:srgbClr val="A9A57C"/>
              </a:buClr>
              <a:buChar char="•"/>
              <a:tabLst>
                <a:tab pos="121663" algn="l"/>
              </a:tabLst>
            </a:pPr>
            <a:r>
              <a:rPr lang="en-US" sz="11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1100" spc="13" dirty="0">
                <a:latin typeface="Arial"/>
                <a:cs typeface="Arial"/>
              </a:rPr>
              <a:t>Hands-on: Running containers</a:t>
            </a: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Building containers</a:t>
            </a: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32</a:t>
            </a:fld>
            <a:endParaRPr lang="en-US" spc="-20" dirty="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4A537481-8A4C-AC4D-B6A9-F5651530CF0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6B2A5756-77C9-B44A-B48A-813730A38BB5}"/>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8" name="Date Placeholder 5">
            <a:extLst>
              <a:ext uri="{FF2B5EF4-FFF2-40B4-BE49-F238E27FC236}">
                <a16:creationId xmlns:a16="http://schemas.microsoft.com/office/drawing/2014/main" id="{39022947-1553-4D9F-8B92-6E38E492603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spTree>
    <p:extLst>
      <p:ext uri="{BB962C8B-B14F-4D97-AF65-F5344CB8AC3E}">
        <p14:creationId xmlns:p14="http://schemas.microsoft.com/office/powerpoint/2010/main" val="384658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cxnSp>
        <p:nvCxnSpPr>
          <p:cNvPr id="10" name="Straight Connector 9">
            <a:extLst>
              <a:ext uri="{FF2B5EF4-FFF2-40B4-BE49-F238E27FC236}">
                <a16:creationId xmlns:a16="http://schemas.microsoft.com/office/drawing/2014/main" id="{D70BB847-8577-374C-9446-62F3D6F5A06F}"/>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E3F0B9F8-2F29-5745-AE9C-0136AC2BAC0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2" name="Shape 87">
            <a:extLst>
              <a:ext uri="{FF2B5EF4-FFF2-40B4-BE49-F238E27FC236}">
                <a16:creationId xmlns:a16="http://schemas.microsoft.com/office/drawing/2014/main" id="{2F12631A-FD55-DA41-ACD4-90A471C7EA5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B5AC4EA-88CA-D441-B9B2-BB14A77FB23C}"/>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1250739604"/>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1" name="Shape 87">
            <a:extLst>
              <a:ext uri="{FF2B5EF4-FFF2-40B4-BE49-F238E27FC236}">
                <a16:creationId xmlns:a16="http://schemas.microsoft.com/office/drawing/2014/main" id="{EEB4B02B-A17E-0844-A2C8-822C57AE871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669820036"/>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2394675" y="2684901"/>
            <a:ext cx="1061368" cy="215444"/>
          </a:xfrm>
          <a:prstGeom prst="rect">
            <a:avLst/>
          </a:prstGeom>
          <a:noFill/>
        </p:spPr>
        <p:txBody>
          <a:bodyPr wrap="square" rtlCol="0">
            <a:spAutoFit/>
          </a:bodyPr>
          <a:lstStyle/>
          <a:p>
            <a:r>
              <a:rPr lang="en-US" sz="800" dirty="0">
                <a:solidFill>
                  <a:srgbClr val="FF0000"/>
                </a:solidFill>
              </a:rPr>
              <a:t>We’ll cover this first</a:t>
            </a:r>
          </a:p>
        </p:txBody>
      </p:sp>
      <p:sp>
        <p:nvSpPr>
          <p:cNvPr id="10" name="TextBox 9">
            <a:extLst>
              <a:ext uri="{FF2B5EF4-FFF2-40B4-BE49-F238E27FC236}">
                <a16:creationId xmlns:a16="http://schemas.microsoft.com/office/drawing/2014/main" id="{01622600-32BB-9544-ADD6-50834BF68161}"/>
              </a:ext>
            </a:extLst>
          </p:cNvPr>
          <p:cNvSpPr txBox="1"/>
          <p:nvPr/>
        </p:nvSpPr>
        <p:spPr>
          <a:xfrm>
            <a:off x="1000719" y="2519834"/>
            <a:ext cx="1235418" cy="215444"/>
          </a:xfrm>
          <a:prstGeom prst="rect">
            <a:avLst/>
          </a:prstGeom>
          <a:noFill/>
        </p:spPr>
        <p:txBody>
          <a:bodyPr wrap="square" rtlCol="0">
            <a:spAutoFit/>
          </a:bodyPr>
          <a:lstStyle/>
          <a:p>
            <a:r>
              <a:rPr lang="en-US" sz="800" dirty="0">
                <a:solidFill>
                  <a:srgbClr val="FF0000"/>
                </a:solidFill>
              </a:rPr>
              <a:t>We’ll cover this last</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41364" y="1922600"/>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cxnSp>
        <p:nvCxnSpPr>
          <p:cNvPr id="38" name="Straight Arrow Connector 37">
            <a:extLst>
              <a:ext uri="{FF2B5EF4-FFF2-40B4-BE49-F238E27FC236}">
                <a16:creationId xmlns:a16="http://schemas.microsoft.com/office/drawing/2014/main" id="{A422ABB5-1087-874F-A47E-007F62BD6945}"/>
              </a:ext>
            </a:extLst>
          </p:cNvPr>
          <p:cNvCxnSpPr>
            <a:cxnSpLocks/>
          </p:cNvCxnSpPr>
          <p:nvPr/>
        </p:nvCxnSpPr>
        <p:spPr>
          <a:xfrm flipV="1">
            <a:off x="2762250" y="1618775"/>
            <a:ext cx="0" cy="442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a:stCxn id="4" idx="0"/>
          </p:cNvCxnSpPr>
          <p:nvPr/>
        </p:nvCxnSpPr>
        <p:spPr>
          <a:xfrm flipV="1">
            <a:off x="2925359" y="1660483"/>
            <a:ext cx="217893" cy="10244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8C4-9B56-6C4C-9EE1-3F6EEA0317A6}"/>
              </a:ext>
            </a:extLst>
          </p:cNvPr>
          <p:cNvCxnSpPr>
            <a:cxnSpLocks/>
          </p:cNvCxnSpPr>
          <p:nvPr/>
        </p:nvCxnSpPr>
        <p:spPr>
          <a:xfrm flipH="1" flipV="1">
            <a:off x="1042200" y="2234401"/>
            <a:ext cx="424650" cy="3371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Shape 87">
            <a:extLst>
              <a:ext uri="{FF2B5EF4-FFF2-40B4-BE49-F238E27FC236}">
                <a16:creationId xmlns:a16="http://schemas.microsoft.com/office/drawing/2014/main" id="{D3D628DD-9F53-EA42-8A7B-B48DD71CDF8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cxnSp>
        <p:nvCxnSpPr>
          <p:cNvPr id="11" name="Straight Connector 10">
            <a:extLst>
              <a:ext uri="{FF2B5EF4-FFF2-40B4-BE49-F238E27FC236}">
                <a16:creationId xmlns:a16="http://schemas.microsoft.com/office/drawing/2014/main" id="{D204A2B0-3AEC-E14F-82E1-3BBD4DA42FF5}"/>
              </a:ext>
            </a:extLst>
          </p:cNvPr>
          <p:cNvCxnSpPr>
            <a:stCxn id="34" idx="3"/>
          </p:cNvCxnSpPr>
          <p:nvPr/>
        </p:nvCxnSpPr>
        <p:spPr>
          <a:xfrm flipV="1">
            <a:off x="1719819" y="2061099"/>
            <a:ext cx="104243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0884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908215"/>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a:t>Singularity Hub: </a:t>
            </a:r>
            <a:r>
              <a:rPr lang="en-US" sz="1200" dirty="0">
                <a:hlinkClick r:id="rId3"/>
              </a:rPr>
              <a:t>https://singularity-hub.org</a:t>
            </a:r>
            <a:endParaRPr lang="en-US" sz="1200" dirty="0"/>
          </a:p>
          <a:p>
            <a:endParaRPr lang="en-US" sz="1200" dirty="0"/>
          </a:p>
          <a:p>
            <a:r>
              <a:rPr lang="en-US" sz="1200" dirty="0" err="1"/>
              <a:t>Sylabs</a:t>
            </a:r>
            <a:r>
              <a:rPr lang="en-US" sz="1200" dirty="0"/>
              <a:t> Library: </a:t>
            </a:r>
            <a:r>
              <a:rPr lang="en-US" sz="1200" dirty="0">
                <a:hlinkClick r:id="rId4"/>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5"/>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6"/>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3470C9D5-9F59-3D49-8A32-9D577E3333E9}"/>
              </a:ext>
            </a:extLst>
          </p:cNvPr>
          <p:cNvPicPr preferRelativeResize="0">
            <a:picLocks noChangeAspect="1"/>
          </p:cNvPicPr>
          <p:nvPr/>
        </p:nvPicPr>
        <p:blipFill rotWithShape="1">
          <a:blip r:embed="rId7">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899037102"/>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7BC2DC11-D537-F444-B146-833DA2A8253C}"/>
              </a:ext>
            </a:extLst>
          </p:cNvPr>
          <p:cNvPicPr preferRelativeResize="0">
            <a:picLocks noChangeAspect="1"/>
          </p:cNvPicPr>
          <p:nvPr/>
        </p:nvPicPr>
        <p:blipFill rotWithShape="1">
          <a:blip r:embed="rId10">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647645788"/>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E47602D-8B50-0349-BB4D-75D56325C921}"/>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16291283"/>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DFFB7E7-34A9-7E46-81CF-F42027094749}"/>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89280" y="1931850"/>
            <a:ext cx="2145630" cy="400110"/>
          </a:xfrm>
          <a:prstGeom prst="rect">
            <a:avLst/>
          </a:prstGeom>
          <a:noFill/>
        </p:spPr>
        <p:txBody>
          <a:bodyPr wrap="square" rtlCol="0">
            <a:spAutoFit/>
          </a:bodyPr>
          <a:lstStyle/>
          <a:p>
            <a:r>
              <a:rPr lang="en-US" sz="1000" dirty="0"/>
              <a:t>Navigate to the tutorial:</a:t>
            </a:r>
          </a:p>
          <a:p>
            <a:r>
              <a:rPr lang="en-US" sz="1000" dirty="0">
                <a:hlinkClick r:id="rId4"/>
              </a:rPr>
              <a:t>https://bit.ly/3etaDXD</a:t>
            </a:r>
            <a:r>
              <a:rPr lang="en-US" sz="1000" dirty="0"/>
              <a:t> </a:t>
            </a:r>
          </a:p>
        </p:txBody>
      </p:sp>
      <p:pic>
        <p:nvPicPr>
          <p:cNvPr id="10" name="Shape 87">
            <a:extLst>
              <a:ext uri="{FF2B5EF4-FFF2-40B4-BE49-F238E27FC236}">
                <a16:creationId xmlns:a16="http://schemas.microsoft.com/office/drawing/2014/main" id="{D340B855-9432-0E46-A23A-8B850AEB3301}"/>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
        <p:nvSpPr>
          <p:cNvPr id="15" name="Title 2">
            <a:extLst>
              <a:ext uri="{FF2B5EF4-FFF2-40B4-BE49-F238E27FC236}">
                <a16:creationId xmlns:a16="http://schemas.microsoft.com/office/drawing/2014/main" id="{93000A36-FF79-3E4E-BA85-BF02A17C1A36}"/>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Running Containers</a:t>
            </a:r>
          </a:p>
        </p:txBody>
      </p:sp>
      <p:sp>
        <p:nvSpPr>
          <p:cNvPr id="17" name="TextBox 16">
            <a:extLst>
              <a:ext uri="{FF2B5EF4-FFF2-40B4-BE49-F238E27FC236}">
                <a16:creationId xmlns:a16="http://schemas.microsoft.com/office/drawing/2014/main" id="{737F079C-5945-3A45-8BB4-C6FA2E6D8BC4}"/>
              </a:ext>
            </a:extLst>
          </p:cNvPr>
          <p:cNvSpPr txBox="1"/>
          <p:nvPr/>
        </p:nvSpPr>
        <p:spPr>
          <a:xfrm>
            <a:off x="78112" y="2767770"/>
            <a:ext cx="4419600" cy="369332"/>
          </a:xfrm>
          <a:prstGeom prst="rect">
            <a:avLst/>
          </a:prstGeom>
          <a:noFill/>
        </p:spPr>
        <p:txBody>
          <a:bodyPr wrap="square" rtlCol="0">
            <a:spAutoFit/>
          </a:bodyPr>
          <a:lstStyle/>
          <a:p>
            <a:r>
              <a:rPr lang="en-US" sz="900" i="1" dirty="0"/>
              <a:t>The tutorial can also be found here:</a:t>
            </a:r>
          </a:p>
          <a:p>
            <a:r>
              <a:rPr lang="en-US" sz="900" i="1" dirty="0">
                <a:hlinkClick r:id="rId6"/>
              </a:rPr>
              <a:t>https://github.com/ResearchComputing/Container_tutorial_Spring_2020</a:t>
            </a:r>
            <a:r>
              <a:rPr lang="en-US" sz="900" i="1" dirty="0"/>
              <a:t> </a:t>
            </a:r>
            <a:endParaRPr lang="en-US" sz="900" dirty="0"/>
          </a:p>
        </p:txBody>
      </p:sp>
    </p:spTree>
    <p:extLst>
      <p:ext uri="{BB962C8B-B14F-4D97-AF65-F5344CB8AC3E}">
        <p14:creationId xmlns:p14="http://schemas.microsoft.com/office/powerpoint/2010/main" val="1991203863"/>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868679"/>
          </a:xfrm>
          <a:prstGeom prst="rect">
            <a:avLst/>
          </a:prstGeom>
        </p:spPr>
        <p:txBody>
          <a:bodyPr vert="horz" wrap="square" lIns="0" tIns="41619" rIns="0" bIns="0" rtlCol="0" anchor="t">
            <a:spAutoFit/>
          </a:bodyPr>
          <a:lstStyle/>
          <a:p>
            <a:pPr marL="6350">
              <a:spcBef>
                <a:spcPts val="328"/>
              </a:spcBef>
              <a:buClr>
                <a:srgbClr val="A9A57C"/>
              </a:buClr>
              <a:tabLst>
                <a:tab pos="121663" algn="l"/>
              </a:tabLst>
            </a:pPr>
            <a:r>
              <a:rPr lang="en-US" sz="1200" dirty="0">
                <a:solidFill>
                  <a:srgbClr val="2F2B20"/>
                </a:solidFill>
                <a:latin typeface="Arial"/>
                <a:cs typeface="Arial"/>
              </a:rPr>
              <a:t>A container is a portable environment that packages some or all of the following: an operating system, software, libraries, compilers, data and workflows. Containers enable:</a:t>
            </a:r>
            <a:endParaRPr lang="en-US" sz="1200" dirty="0"/>
          </a:p>
          <a:p>
            <a:pPr marL="6350">
              <a:spcBef>
                <a:spcPts val="328"/>
              </a:spcBef>
              <a:buClr>
                <a:srgbClr val="A9A57C"/>
              </a:buClr>
              <a:tabLst>
                <a:tab pos="121663" algn="l"/>
              </a:tabLst>
            </a:pPr>
            <a:endParaRPr lang="en-US" sz="1210">
              <a:solidFill>
                <a:srgbClr val="2F2B20"/>
              </a:solidFill>
              <a:latin typeface="Arial"/>
              <a:cs typeface="Arial"/>
            </a:endParaRPr>
          </a:p>
          <a:p>
            <a:pPr marL="578485" lvl="1" indent="-114935">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User Freedom </a:t>
            </a:r>
          </a:p>
          <a:p>
            <a:pPr marL="121285" indent="-114935">
              <a:spcBef>
                <a:spcPts val="328"/>
              </a:spcBef>
              <a:buClr>
                <a:srgbClr val="A9A57C"/>
              </a:buClr>
              <a:buChar char="•"/>
              <a:tabLst>
                <a:tab pos="121663" algn="l"/>
              </a:tabLst>
            </a:pPr>
            <a:endParaRPr sz="1210">
              <a:latin typeface="Arial"/>
              <a:cs typeface="Arial"/>
            </a:endParaRPr>
          </a:p>
          <a:p>
            <a:pPr marL="121285" indent="-114935">
              <a:spcBef>
                <a:spcPts val="328"/>
              </a:spcBef>
              <a:buClr>
                <a:srgbClr val="A9A57C"/>
              </a:buClr>
              <a:buChar char="•"/>
              <a:tabLst>
                <a:tab pos="121663" algn="l"/>
              </a:tabLst>
            </a:pPr>
            <a:endParaRPr lang="en-US" sz="1200" dirty="0">
              <a:latin typeface="Arial"/>
              <a:cs typeface="Arial"/>
            </a:endParaRPr>
          </a:p>
        </p:txBody>
      </p:sp>
      <p:pic>
        <p:nvPicPr>
          <p:cNvPr id="10" name="Shape 87">
            <a:extLst>
              <a:ext uri="{FF2B5EF4-FFF2-40B4-BE49-F238E27FC236}">
                <a16:creationId xmlns:a16="http://schemas.microsoft.com/office/drawing/2014/main" id="{C3DBCBC2-6CA3-7643-BE45-4011D5B4B2B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FB57055-8BD3-0F4F-9885-06979A567F6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BC34B261-7880-4793-AA63-300CE94664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281226268"/>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1B6E7003-B96F-0547-A979-A9407A6C3BD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6448826"/>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41</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585323"/>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marL="228600" indent="-228600">
              <a:buAutoNum type="arabicPeriod"/>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Singularity Hub using recipe, </a:t>
            </a:r>
            <a:r>
              <a:rPr lang="en-US" sz="800" dirty="0" err="1">
                <a:solidFill>
                  <a:srgbClr val="000000"/>
                </a:solidFill>
                <a:latin typeface="Helvetica Neue" panose="02000503000000020004" pitchFamily="2" charset="0"/>
              </a:rPr>
              <a:t>Github</a:t>
            </a:r>
            <a:endParaRPr lang="en-US" sz="800" dirty="0">
              <a:solidFill>
                <a:srgbClr val="000000"/>
              </a:solidFill>
              <a:latin typeface="Helvetica Neue" panose="02000503000000020004" pitchFamily="2" charset="0"/>
            </a:endParaRP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typically faster transfers from Singularity Hub to desired endpoint. </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4/17/20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2" name="Shape 87">
            <a:extLst>
              <a:ext uri="{FF2B5EF4-FFF2-40B4-BE49-F238E27FC236}">
                <a16:creationId xmlns:a16="http://schemas.microsoft.com/office/drawing/2014/main" id="{CE5D2415-F945-6D4A-8BE2-1A6D5673A95F}"/>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016450811"/>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42</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6" name="Shape 87">
            <a:extLst>
              <a:ext uri="{FF2B5EF4-FFF2-40B4-BE49-F238E27FC236}">
                <a16:creationId xmlns:a16="http://schemas.microsoft.com/office/drawing/2014/main" id="{F7B313DD-A4D3-2D40-B752-C67140326320}"/>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05164957"/>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pic>
        <p:nvPicPr>
          <p:cNvPr id="19" name="Shape 87">
            <a:extLst>
              <a:ext uri="{FF2B5EF4-FFF2-40B4-BE49-F238E27FC236}">
                <a16:creationId xmlns:a16="http://schemas.microsoft.com/office/drawing/2014/main" id="{F7E98204-F9BB-6947-8B01-A4CBEB146AA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46425272"/>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 (demo)</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44</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8" name="Shape 87">
            <a:extLst>
              <a:ext uri="{FF2B5EF4-FFF2-40B4-BE49-F238E27FC236}">
                <a16:creationId xmlns:a16="http://schemas.microsoft.com/office/drawing/2014/main" id="{1FC9AD1D-ABFA-514E-A267-D8EE39208926}"/>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206768840"/>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158089" cy="754053"/>
          </a:xfrm>
        </p:spPr>
        <p:txBody>
          <a:bodyPr/>
          <a:lstStyle/>
          <a:p>
            <a:r>
              <a:rPr lang="en-US" dirty="0"/>
              <a:t>2. Building a container on Singularity Hub (basic steps)</a:t>
            </a:r>
          </a:p>
        </p:txBody>
      </p:sp>
      <p:sp>
        <p:nvSpPr>
          <p:cNvPr id="21" name="Rectangle 20">
            <a:extLst>
              <a:ext uri="{FF2B5EF4-FFF2-40B4-BE49-F238E27FC236}">
                <a16:creationId xmlns:a16="http://schemas.microsoft.com/office/drawing/2014/main" id="{E7FEDAC4-1A3D-F641-B0C0-6BE4A60CDE0E}"/>
              </a:ext>
            </a:extLst>
          </p:cNvPr>
          <p:cNvSpPr/>
          <p:nvPr/>
        </p:nvSpPr>
        <p:spPr>
          <a:xfrm>
            <a:off x="118676" y="923169"/>
            <a:ext cx="4372748" cy="2554545"/>
          </a:xfrm>
          <a:prstGeom prst="rect">
            <a:avLst/>
          </a:prstGeom>
        </p:spPr>
        <p:txBody>
          <a:bodyPr wrap="square">
            <a:spAutoFit/>
          </a:bodyPr>
          <a:lstStyle/>
          <a:p>
            <a:endParaRPr lang="en-US" sz="1000" dirty="0">
              <a:latin typeface="Helvetica Neue" panose="02000503000000020004" pitchFamily="2" charset="0"/>
            </a:endParaRPr>
          </a:p>
          <a:p>
            <a:pPr marL="228600" indent="-228600">
              <a:buAutoNum type="arabicPeriod"/>
            </a:pPr>
            <a:r>
              <a:rPr lang="en-US" sz="1000" dirty="0">
                <a:latin typeface="Helvetica Neue" panose="02000503000000020004" pitchFamily="2" charset="0"/>
              </a:rPr>
              <a:t>Create a recipe file for your container</a:t>
            </a:r>
          </a:p>
          <a:p>
            <a:pPr marL="228600" indent="-228600">
              <a:buAutoNum type="arabicPeriod"/>
            </a:pPr>
            <a:r>
              <a:rPr lang="en-US" sz="1000" dirty="0">
                <a:latin typeface="Helvetica Neue" panose="02000503000000020004" pitchFamily="2" charset="0"/>
              </a:rPr>
              <a:t>Name it “Singularity”</a:t>
            </a:r>
          </a:p>
          <a:p>
            <a:pPr marL="228600" indent="-228600">
              <a:buAutoNum type="arabicPeriod"/>
            </a:pPr>
            <a:r>
              <a:rPr lang="en-US" sz="1000" dirty="0">
                <a:latin typeface="Helvetica Neue" panose="02000503000000020004" pitchFamily="2" charset="0"/>
              </a:rPr>
              <a:t>Create a </a:t>
            </a:r>
            <a:r>
              <a:rPr lang="en-US" sz="1000" dirty="0" err="1">
                <a:latin typeface="Helvetica Neue" panose="02000503000000020004" pitchFamily="2" charset="0"/>
              </a:rPr>
              <a:t>github</a:t>
            </a:r>
            <a:r>
              <a:rPr lang="en-US" sz="1000" dirty="0">
                <a:latin typeface="Helvetica Neue" panose="02000503000000020004" pitchFamily="2" charset="0"/>
              </a:rPr>
              <a:t> repository for your container </a:t>
            </a:r>
          </a:p>
          <a:p>
            <a:pPr marL="228600" indent="-228600">
              <a:buAutoNum type="arabicPeriod"/>
            </a:pPr>
            <a:r>
              <a:rPr lang="en-US" sz="1000" dirty="0">
                <a:latin typeface="Helvetica Neue" panose="02000503000000020004" pitchFamily="2" charset="0"/>
              </a:rPr>
              <a:t>Upload it to your </a:t>
            </a:r>
            <a:r>
              <a:rPr lang="en-US" sz="1000" dirty="0" err="1">
                <a:latin typeface="Helvetica Neue" panose="02000503000000020004" pitchFamily="2" charset="0"/>
              </a:rPr>
              <a:t>github</a:t>
            </a:r>
            <a:r>
              <a:rPr lang="en-US" sz="1000" dirty="0">
                <a:latin typeface="Helvetica Neue" panose="02000503000000020004" pitchFamily="2" charset="0"/>
              </a:rPr>
              <a:t> repository</a:t>
            </a:r>
          </a:p>
          <a:p>
            <a:pPr marL="228600" indent="-228600">
              <a:buAutoNum type="arabicPeriod"/>
            </a:pPr>
            <a:r>
              <a:rPr lang="en-US" sz="1000" dirty="0">
                <a:latin typeface="Helvetica Neue" panose="02000503000000020004" pitchFamily="2" charset="0"/>
              </a:rPr>
              <a:t>Log into Singularity Hub using your </a:t>
            </a:r>
            <a:r>
              <a:rPr lang="en-US" sz="1000" dirty="0" err="1">
                <a:latin typeface="Helvetica Neue" panose="02000503000000020004" pitchFamily="2" charset="0"/>
              </a:rPr>
              <a:t>github</a:t>
            </a:r>
            <a:r>
              <a:rPr lang="en-US" sz="1000" dirty="0">
                <a:latin typeface="Helvetica Neue" panose="02000503000000020004" pitchFamily="2" charset="0"/>
              </a:rPr>
              <a:t> username/password</a:t>
            </a:r>
          </a:p>
          <a:p>
            <a:pPr marL="228600" indent="-228600">
              <a:buAutoNum type="arabicPeriod"/>
            </a:pPr>
            <a:r>
              <a:rPr lang="en-US" sz="1000" dirty="0">
                <a:latin typeface="Helvetica Neue" panose="02000503000000020004" pitchFamily="2" charset="0"/>
              </a:rPr>
              <a:t>Go to “My Collections” and choose “ADD A COLLECTION”</a:t>
            </a:r>
          </a:p>
          <a:p>
            <a:pPr marL="228600" indent="-228600">
              <a:buAutoNum type="arabicPeriod"/>
            </a:pPr>
            <a:r>
              <a:rPr lang="en-US" sz="1000" dirty="0">
                <a:latin typeface="Helvetica Neue" panose="02000503000000020004" pitchFamily="2" charset="0"/>
              </a:rPr>
              <a:t>Select the </a:t>
            </a:r>
            <a:r>
              <a:rPr lang="en-US" sz="1000" dirty="0" err="1">
                <a:latin typeface="Helvetica Neue" panose="02000503000000020004" pitchFamily="2" charset="0"/>
              </a:rPr>
              <a:t>github</a:t>
            </a:r>
            <a:r>
              <a:rPr lang="en-US" sz="1000" dirty="0">
                <a:latin typeface="Helvetica Neue" panose="02000503000000020004" pitchFamily="2" charset="0"/>
              </a:rPr>
              <a:t> repository you just uploaded.</a:t>
            </a:r>
          </a:p>
          <a:p>
            <a:pPr marL="228600" indent="-228600">
              <a:buAutoNum type="arabicPeriod"/>
            </a:pPr>
            <a:r>
              <a:rPr lang="en-US" sz="1000" dirty="0">
                <a:latin typeface="Helvetica Neue" panose="02000503000000020004" pitchFamily="2" charset="0"/>
              </a:rPr>
              <a:t>The container will build automatically.</a:t>
            </a:r>
          </a:p>
          <a:p>
            <a:pPr marL="228600" indent="-228600">
              <a:buAutoNum type="arabicPeriod"/>
            </a:pPr>
            <a:r>
              <a:rPr lang="en-US" sz="1000" dirty="0">
                <a:latin typeface="Helvetica Neue" panose="02000503000000020004" pitchFamily="2" charset="0"/>
              </a:rPr>
              <a:t>Revised recipes are automatically rebuilt when pushed to </a:t>
            </a:r>
            <a:r>
              <a:rPr lang="en-US" sz="1000" dirty="0" err="1">
                <a:latin typeface="Helvetica Neue" panose="02000503000000020004" pitchFamily="2" charset="0"/>
              </a:rPr>
              <a:t>github</a:t>
            </a:r>
            <a:r>
              <a:rPr lang="en-US" sz="1000" dirty="0">
                <a:latin typeface="Helvetica Neue" panose="02000503000000020004" pitchFamily="2" charset="0"/>
              </a:rPr>
              <a:t>.</a:t>
            </a:r>
          </a:p>
          <a:p>
            <a:pPr marL="228600" indent="-228600">
              <a:buAutoNum type="arabicPeriod"/>
            </a:pPr>
            <a:r>
              <a:rPr lang="en-US" sz="1000" dirty="0">
                <a:latin typeface="Helvetica Neue" panose="02000503000000020004" pitchFamily="2" charset="0"/>
              </a:rPr>
              <a:t>Additional details at: </a:t>
            </a:r>
            <a:r>
              <a:rPr lang="en-US" sz="1000" i="1" dirty="0">
                <a:latin typeface="Helvetica Neue" panose="02000503000000020004" pitchFamily="2" charset="0"/>
                <a:hlinkClick r:id="rId2"/>
              </a:rPr>
              <a:t>https://github.com/singularityhub/singularityhub.github.io/wiki</a:t>
            </a:r>
            <a:endParaRPr lang="en-US" sz="1000" i="1" dirty="0">
              <a:latin typeface="Helvetica Neue" panose="02000503000000020004" pitchFamily="2" charset="0"/>
            </a:endParaRPr>
          </a:p>
          <a:p>
            <a:pPr marL="228600" indent="-228600">
              <a:buAutoNum type="arabicPeriod"/>
            </a:pPr>
            <a:endParaRPr lang="en-US" sz="1000" dirty="0">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F70A7E66-1FCC-FD41-A8B1-A8B71337496F}"/>
              </a:ext>
            </a:extLst>
          </p:cNvPr>
          <p:cNvSpPr txBox="1"/>
          <p:nvPr/>
        </p:nvSpPr>
        <p:spPr>
          <a:xfrm>
            <a:off x="171450" y="2873375"/>
            <a:ext cx="4419601" cy="230832"/>
          </a:xfrm>
          <a:prstGeom prst="rect">
            <a:avLst/>
          </a:prstGeom>
          <a:noFill/>
        </p:spPr>
        <p:txBody>
          <a:bodyPr wrap="square" rtlCol="0">
            <a:spAutoFit/>
          </a:bodyPr>
          <a:lstStyle/>
          <a:p>
            <a:r>
              <a:rPr lang="en-US" sz="900" i="1" dirty="0">
                <a:solidFill>
                  <a:schemeClr val="tx2">
                    <a:lumMod val="60000"/>
                    <a:lumOff val="40000"/>
                  </a:schemeClr>
                </a:solidFill>
              </a:rPr>
              <a:t>**Note: You can build Docker containers on Docker Hub using a nearly identical process!</a:t>
            </a:r>
          </a:p>
        </p:txBody>
      </p:sp>
      <p:pic>
        <p:nvPicPr>
          <p:cNvPr id="9" name="Shape 87">
            <a:extLst>
              <a:ext uri="{FF2B5EF4-FFF2-40B4-BE49-F238E27FC236}">
                <a16:creationId xmlns:a16="http://schemas.microsoft.com/office/drawing/2014/main" id="{D1AEDCCB-1B19-B44A-A213-F313A07C736B}"/>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75701113"/>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1131079"/>
          </a:xfrm>
        </p:spPr>
        <p:txBody>
          <a:bodyPr/>
          <a:lstStyle/>
          <a:p>
            <a:r>
              <a:rPr lang="en-US" dirty="0"/>
              <a:t>3.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785378"/>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Provide a label under “Create a New Access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Click “Create New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mkdir</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echo “&lt;your-token&gt;” &gt; ~/.singularity/</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sylabs</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-token</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myrecipe.def</a:t>
            </a: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07E81770-DE9A-0448-90DF-6D02F0B46E09}"/>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32474170"/>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47</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171450" y="1639103"/>
            <a:ext cx="4331626" cy="1579278"/>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pPr marL="12700"/>
            <a:r>
              <a:rPr lang="en-US" sz="900" i="1" spc="-10" dirty="0">
                <a:latin typeface="Tahoma"/>
                <a:cs typeface="Tahoma"/>
              </a:rPr>
              <a:t>https://</a:t>
            </a:r>
            <a:r>
              <a:rPr lang="en-US" sz="900" i="1" spc="-10" dirty="0" err="1">
                <a:latin typeface="Tahoma"/>
                <a:cs typeface="Tahoma"/>
              </a:rPr>
              <a:t>github.com</a:t>
            </a:r>
            <a:r>
              <a:rPr lang="en-US" sz="900" i="1" spc="-10" dirty="0">
                <a:latin typeface="Tahoma"/>
                <a:cs typeface="Tahoma"/>
              </a:rPr>
              <a:t>/</a:t>
            </a:r>
            <a:r>
              <a:rPr lang="en-US" sz="900" i="1" spc="-10" dirty="0" err="1">
                <a:latin typeface="Tahoma"/>
                <a:cs typeface="Tahoma"/>
              </a:rPr>
              <a:t>ResearchComputing</a:t>
            </a:r>
            <a:r>
              <a:rPr lang="en-US" sz="900" i="1" spc="-10" dirty="0">
                <a:latin typeface="Tahoma"/>
                <a:cs typeface="Tahoma"/>
              </a:rPr>
              <a:t>/NOAA_CONTAINER_TUTORIAL_SPRING_2020 </a:t>
            </a:r>
            <a:endParaRPr lang="en-US" sz="900" i="1" spc="-25" dirty="0">
              <a:latin typeface="Tahoma"/>
              <a:cs typeface="Tahoma"/>
            </a:endParaRPr>
          </a:p>
          <a:p>
            <a:pPr marL="12700">
              <a:lnSpc>
                <a:spcPct val="100000"/>
              </a:lnSpc>
            </a:pP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lnSpc>
                <a:spcPct val="100000"/>
              </a:lnSpc>
            </a:pPr>
            <a:r>
              <a:rPr lang="en-US" sz="900" i="1" spc="-25" dirty="0">
                <a:solidFill>
                  <a:srgbClr val="999999"/>
                </a:solidFill>
                <a:latin typeface="Tahoma"/>
                <a:cs typeface="Tahoma"/>
                <a:hlinkClick r:id="rId2"/>
              </a:rPr>
              <a:t>https://training.play-with-docker.com</a:t>
            </a:r>
            <a:r>
              <a:rPr lang="en-US" sz="900" i="1" spc="-25" dirty="0">
                <a:solidFill>
                  <a:srgbClr val="999999"/>
                </a:solidFill>
                <a:latin typeface="Tahoma"/>
                <a:cs typeface="Tahoma"/>
              </a:rPr>
              <a:t> (docker online training materials)</a:t>
            </a:r>
          </a:p>
          <a:p>
            <a:pPr marL="12700">
              <a:lnSpc>
                <a:spcPct val="100000"/>
              </a:lnSpc>
            </a:pPr>
            <a:r>
              <a:rPr lang="en-US" sz="900" i="1" spc="-25" dirty="0">
                <a:solidFill>
                  <a:srgbClr val="999999"/>
                </a:solidFill>
                <a:latin typeface="Tahoma"/>
                <a:cs typeface="Tahoma"/>
                <a:hlinkClick r:id="rId3"/>
              </a:rPr>
              <a:t>https://hub.docker.com</a:t>
            </a:r>
            <a:r>
              <a:rPr lang="en-US" sz="900" i="1" spc="-25" dirty="0">
                <a:solidFill>
                  <a:srgbClr val="999999"/>
                </a:solidFill>
                <a:latin typeface="Tahoma"/>
                <a:cs typeface="Tahoma"/>
              </a:rPr>
              <a:t> (Docker Hub)</a:t>
            </a:r>
          </a:p>
          <a:p>
            <a:pPr marL="12700">
              <a:lnSpc>
                <a:spcPct val="100000"/>
              </a:lnSpc>
            </a:pPr>
            <a:r>
              <a:rPr lang="en-US" sz="900" i="1" spc="-25" dirty="0">
                <a:solidFill>
                  <a:srgbClr val="999999"/>
                </a:solidFill>
                <a:latin typeface="Tahoma"/>
                <a:cs typeface="Tahoma"/>
                <a:hlinkClick r:id="rId4"/>
              </a:rPr>
              <a:t>https://www.sylabs.io/guides/3.4/user-guide/</a:t>
            </a:r>
            <a:r>
              <a:rPr lang="en-US" sz="900" i="1" spc="-25" dirty="0">
                <a:solidFill>
                  <a:srgbClr val="999999"/>
                </a:solidFill>
                <a:latin typeface="Tahoma"/>
                <a:cs typeface="Tahoma"/>
              </a:rPr>
              <a:t> (user guide for Singularity)</a:t>
            </a:r>
          </a:p>
          <a:p>
            <a:pPr marL="12700">
              <a:lnSpc>
                <a:spcPct val="100000"/>
              </a:lnSpc>
            </a:pPr>
            <a:r>
              <a:rPr lang="en-US" sz="900" i="1" spc="-25" dirty="0">
                <a:solidFill>
                  <a:srgbClr val="999999"/>
                </a:solidFill>
                <a:latin typeface="Tahoma"/>
                <a:cs typeface="Tahoma"/>
                <a:hlinkClick r:id="rId5"/>
              </a:rPr>
              <a:t>https://www.singularity-hub.org/</a:t>
            </a:r>
            <a:r>
              <a:rPr lang="en-US" sz="900" i="1" spc="-25" dirty="0">
                <a:solidFill>
                  <a:srgbClr val="999999"/>
                </a:solidFill>
                <a:latin typeface="Tahoma"/>
                <a:cs typeface="Tahoma"/>
              </a:rPr>
              <a:t>  (Singularity Hub)</a:t>
            </a:r>
          </a:p>
          <a:p>
            <a:pPr marL="12700">
              <a:lnSpc>
                <a:spcPct val="100000"/>
              </a:lnSpc>
            </a:pPr>
            <a:endParaRPr lang="en-US" sz="900" i="1" spc="-25" dirty="0">
              <a:solidFill>
                <a:srgbClr val="999999"/>
              </a:solidFill>
              <a:latin typeface="Tahoma"/>
              <a:cs typeface="Tahoma"/>
            </a:endParaRPr>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6">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7"/>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8"/>
              </a:rPr>
              <a:t>http://tinyurl.com/curc-survey18</a:t>
            </a:r>
            <a:endParaRPr lang="en-US" sz="900" i="1" spc="-10" dirty="0">
              <a:solidFill>
                <a:schemeClr val="bg1">
                  <a:lumMod val="65000"/>
                </a:schemeClr>
              </a:solidFill>
              <a:latin typeface="Tahoma"/>
              <a:cs typeface="Tahoma"/>
            </a:endParaRPr>
          </a:p>
        </p:txBody>
      </p:sp>
      <p:sp>
        <p:nvSpPr>
          <p:cNvPr id="15" name="object 3">
            <a:extLst>
              <a:ext uri="{FF2B5EF4-FFF2-40B4-BE49-F238E27FC236}">
                <a16:creationId xmlns:a16="http://schemas.microsoft.com/office/drawing/2014/main" id="{24903A8A-0BC6-3641-8246-C2D21D48215E}"/>
              </a:ext>
            </a:extLst>
          </p:cNvPr>
          <p:cNvSpPr txBox="1"/>
          <p:nvPr/>
        </p:nvSpPr>
        <p:spPr>
          <a:xfrm>
            <a:off x="337590" y="1153796"/>
            <a:ext cx="3643859" cy="468718"/>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Contact information:</a:t>
            </a:r>
          </a:p>
          <a:p>
            <a:pPr marL="12700" marR="29845">
              <a:lnSpc>
                <a:spcPct val="100000"/>
              </a:lnSpc>
              <a:spcBef>
                <a:spcPts val="95"/>
              </a:spcBef>
            </a:pPr>
            <a:r>
              <a:rPr lang="en-US" sz="900" i="1" spc="-10" dirty="0">
                <a:solidFill>
                  <a:schemeClr val="bg1">
                    <a:lumMod val="65000"/>
                  </a:schemeClr>
                </a:solidFill>
                <a:latin typeface="Tahoma"/>
                <a:cs typeface="Tahoma"/>
                <a:hlinkClick r:id="rId9"/>
              </a:rPr>
              <a:t>Andrew.Monaghan@Colorado.edu</a:t>
            </a:r>
            <a:r>
              <a:rPr lang="en-US" sz="900" i="1" spc="-10" dirty="0">
                <a:solidFill>
                  <a:schemeClr val="bg1">
                    <a:lumMod val="65000"/>
                  </a:schemeClr>
                </a:solidFill>
                <a:latin typeface="Tahoma"/>
                <a:cs typeface="Tahoma"/>
              </a:rPr>
              <a:t>; </a:t>
            </a:r>
            <a:r>
              <a:rPr lang="en-US" sz="900" i="1" spc="-10" dirty="0">
                <a:solidFill>
                  <a:schemeClr val="bg1">
                    <a:lumMod val="65000"/>
                  </a:schemeClr>
                </a:solidFill>
                <a:latin typeface="Tahoma"/>
                <a:cs typeface="Tahoma"/>
                <a:hlinkClick r:id="rId10"/>
              </a:rPr>
              <a:t>Daniel.Trahan@Colorado.edu</a:t>
            </a:r>
            <a:endParaRPr lang="en-US" sz="900" i="1" spc="-10" dirty="0">
              <a:solidFill>
                <a:schemeClr val="bg1">
                  <a:lumMod val="65000"/>
                </a:schemeClr>
              </a:solidFill>
              <a:latin typeface="Tahoma"/>
              <a:cs typeface="Tahoma"/>
            </a:endParaRPr>
          </a:p>
          <a:p>
            <a:pPr marL="12700" marR="29845">
              <a:lnSpc>
                <a:spcPct val="100000"/>
              </a:lnSpc>
              <a:spcBef>
                <a:spcPts val="95"/>
              </a:spcBef>
            </a:pP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3600086892"/>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48</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Extra slides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cxnSp>
        <p:nvCxnSpPr>
          <p:cNvPr id="9" name="Straight Connector 8">
            <a:extLst>
              <a:ext uri="{FF2B5EF4-FFF2-40B4-BE49-F238E27FC236}">
                <a16:creationId xmlns:a16="http://schemas.microsoft.com/office/drawing/2014/main" id="{731328AF-9A2E-0243-A027-42258473C57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533842D-FD1E-024E-960C-4B9CB4C8D0F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8B2A31F1-C6C1-A147-91CB-A80D0DE5401C}"/>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2" name="Shape 87">
            <a:extLst>
              <a:ext uri="{FF2B5EF4-FFF2-40B4-BE49-F238E27FC236}">
                <a16:creationId xmlns:a16="http://schemas.microsoft.com/office/drawing/2014/main" id="{FE5C1B4F-3D3C-7D4A-A75B-03EC4DD6873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AFBE9EE-75FC-4742-B151-5341164EF3B0}"/>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489610233"/>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49</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Hands-on Example</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75D26E80-F36E-744E-9D1A-A083DD2B6C0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021E042A-1261-BA4C-B96B-444817C140A6}"/>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0CE5DBCB-CCAE-1E48-8EDA-0F39C030DC3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2797DB8-6EA6-A344-9AB5-E4FC00431CA0}"/>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Build a container on </a:t>
            </a:r>
            <a:r>
              <a:rPr lang="en-US" sz="1000" u="sng" dirty="0"/>
              <a:t>Singularity Hub</a:t>
            </a:r>
          </a:p>
          <a:p>
            <a:pPr marL="342900" indent="-342900">
              <a:buFont typeface="Arial" panose="020B0604020202020204" pitchFamily="34" charset="0"/>
              <a:buChar char="•"/>
            </a:pPr>
            <a:endParaRPr lang="en-US" sz="1000" dirty="0"/>
          </a:p>
        </p:txBody>
      </p:sp>
      <p:pic>
        <p:nvPicPr>
          <p:cNvPr id="10" name="Shape 87">
            <a:extLst>
              <a:ext uri="{FF2B5EF4-FFF2-40B4-BE49-F238E27FC236}">
                <a16:creationId xmlns:a16="http://schemas.microsoft.com/office/drawing/2014/main" id="{2456C5F6-22BC-1A41-8400-A72384CC327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160551889"/>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Virtualization (1)</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028449"/>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a:solidFill>
                  <a:srgbClr val="2F2B20"/>
                </a:solidFill>
                <a:latin typeface="Arial"/>
                <a:cs typeface="Arial"/>
              </a:rPr>
              <a:t>Hardware virtualization (not used by containers!)</a:t>
            </a:r>
          </a:p>
          <a:p>
            <a:pPr marL="578863" lvl="1" indent="-115260">
              <a:spcBef>
                <a:spcPts val="328"/>
              </a:spcBef>
              <a:buClr>
                <a:srgbClr val="A9A57C"/>
              </a:buClr>
              <a:buChar char="•"/>
              <a:tabLst>
                <a:tab pos="121663" algn="l"/>
              </a:tabLst>
            </a:pPr>
            <a:r>
              <a:rPr lang="en-US" sz="1050">
                <a:latin typeface="Arial"/>
                <a:cs typeface="Arial"/>
              </a:rPr>
              <a:t>Can run many OS’s on same hardware (machine)</a:t>
            </a:r>
          </a:p>
          <a:p>
            <a:pPr marL="578863" lvl="1" indent="-115260">
              <a:spcBef>
                <a:spcPts val="328"/>
              </a:spcBef>
              <a:buClr>
                <a:srgbClr val="A9A57C"/>
              </a:buClr>
              <a:buChar char="•"/>
              <a:tabLst>
                <a:tab pos="121663" algn="l"/>
              </a:tabLst>
            </a:pPr>
            <a:r>
              <a:rPr lang="en-US" sz="1050">
                <a:latin typeface="Arial"/>
                <a:cs typeface="Arial"/>
              </a:rPr>
              <a:t>E.g., </a:t>
            </a:r>
            <a:r>
              <a:rPr lang="en-US" sz="1050" err="1">
                <a:latin typeface="Arial"/>
                <a:cs typeface="Arial"/>
              </a:rPr>
              <a:t>VirtualBox</a:t>
            </a:r>
            <a:r>
              <a:rPr lang="en-US" sz="1050">
                <a:latin typeface="Arial"/>
                <a:cs typeface="Arial"/>
              </a:rPr>
              <a:t>, VMWare</a:t>
            </a:r>
            <a:endParaRPr lang="en-US" sz="1210">
              <a:latin typeface="Arial"/>
              <a:cs typeface="Arial"/>
            </a:endParaRPr>
          </a:p>
          <a:p>
            <a:pPr marL="578863" lvl="1" indent="-115260">
              <a:spcBef>
                <a:spcPts val="328"/>
              </a:spcBef>
              <a:buClr>
                <a:srgbClr val="A9A57C"/>
              </a:buClr>
              <a:buChar char="•"/>
              <a:tabLst>
                <a:tab pos="121663" algn="l"/>
              </a:tabLst>
            </a:pPr>
            <a:endParaRPr lang="en-US" sz="1050">
              <a:latin typeface="Arial"/>
              <a:cs typeface="Arial"/>
            </a:endParaRPr>
          </a:p>
          <a:p>
            <a:pPr marL="6403">
              <a:spcBef>
                <a:spcPts val="328"/>
              </a:spcBef>
              <a:buClr>
                <a:srgbClr val="A9A57C"/>
              </a:buClr>
              <a:tabLst>
                <a:tab pos="121663" algn="l"/>
              </a:tabLst>
            </a:pPr>
            <a:endParaRPr lang="en-US" sz="1050">
              <a:latin typeface="Arial"/>
              <a:cs typeface="Arial"/>
            </a:endParaRPr>
          </a:p>
        </p:txBody>
      </p:sp>
      <p:sp>
        <p:nvSpPr>
          <p:cNvPr id="11" name="TextBox 10">
            <a:extLst>
              <a:ext uri="{FF2B5EF4-FFF2-40B4-BE49-F238E27FC236}">
                <a16:creationId xmlns:a16="http://schemas.microsoft.com/office/drawing/2014/main" id="{DE4F49A8-9025-D745-894D-78E47AC02A10}"/>
              </a:ext>
            </a:extLst>
          </p:cNvPr>
          <p:cNvSpPr txBox="1"/>
          <p:nvPr/>
        </p:nvSpPr>
        <p:spPr>
          <a:xfrm>
            <a:off x="2914650" y="2962434"/>
            <a:ext cx="1615786" cy="184666"/>
          </a:xfrm>
          <a:prstGeom prst="rect">
            <a:avLst/>
          </a:prstGeom>
          <a:noFill/>
        </p:spPr>
        <p:txBody>
          <a:bodyPr wrap="square" rtlCol="0">
            <a:spAutoFit/>
          </a:bodyPr>
          <a:lstStyle/>
          <a:p>
            <a:r>
              <a:rPr lang="en-US" sz="600" i="1"/>
              <a:t>Material courtesy: M. </a:t>
            </a:r>
            <a:r>
              <a:rPr lang="en-US" sz="600" i="1" err="1"/>
              <a:t>Cuma</a:t>
            </a:r>
            <a:r>
              <a:rPr lang="en-US" sz="600" i="1"/>
              <a:t>, U. Utah</a:t>
            </a:r>
          </a:p>
        </p:txBody>
      </p:sp>
      <p:pic>
        <p:nvPicPr>
          <p:cNvPr id="3" name="Picture 2">
            <a:extLst>
              <a:ext uri="{FF2B5EF4-FFF2-40B4-BE49-F238E27FC236}">
                <a16:creationId xmlns:a16="http://schemas.microsoft.com/office/drawing/2014/main" id="{FFD23957-C97B-AE4A-B2AF-3E61EBEC85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2379" b="38250"/>
          <a:stretch/>
        </p:blipFill>
        <p:spPr>
          <a:xfrm>
            <a:off x="2925041" y="1409666"/>
            <a:ext cx="1295400" cy="1465734"/>
          </a:xfrm>
          <a:prstGeom prst="rect">
            <a:avLst/>
          </a:prstGeom>
          <a:ln>
            <a:solidFill>
              <a:schemeClr val="tx1"/>
            </a:solidFill>
          </a:ln>
        </p:spPr>
      </p:pic>
      <p:cxnSp>
        <p:nvCxnSpPr>
          <p:cNvPr id="12" name="Straight Connector 11">
            <a:extLst>
              <a:ext uri="{FF2B5EF4-FFF2-40B4-BE49-F238E27FC236}">
                <a16:creationId xmlns:a16="http://schemas.microsoft.com/office/drawing/2014/main" id="{1128BBC4-8BC3-8340-A187-735E07D7F589}"/>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4" name="Shape 87">
            <a:extLst>
              <a:ext uri="{FF2B5EF4-FFF2-40B4-BE49-F238E27FC236}">
                <a16:creationId xmlns:a16="http://schemas.microsoft.com/office/drawing/2014/main" id="{C8CF0820-20B7-CE4A-BE7A-ABB94F730528}"/>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4367DCA8-C514-7241-A2AF-422AB284DB16}"/>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6" name="Date Placeholder 5">
            <a:extLst>
              <a:ext uri="{FF2B5EF4-FFF2-40B4-BE49-F238E27FC236}">
                <a16:creationId xmlns:a16="http://schemas.microsoft.com/office/drawing/2014/main" id="{D0BE5402-4BBA-4EA8-9515-62AE12109C1A}"/>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221278578"/>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Go to the example directory </a:t>
            </a:r>
            <a:endParaRPr spc="-40" dirty="0"/>
          </a:p>
        </p:txBody>
      </p:sp>
      <p:sp>
        <p:nvSpPr>
          <p:cNvPr id="3" name="object 3"/>
          <p:cNvSpPr txBox="1"/>
          <p:nvPr/>
        </p:nvSpPr>
        <p:spPr>
          <a:xfrm>
            <a:off x="104283" y="815975"/>
            <a:ext cx="4482004" cy="2037791"/>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Go to the Singularity Hub example directory on RMACC Summit</a:t>
            </a:r>
          </a:p>
          <a:p>
            <a:pPr marL="6403">
              <a:buClr>
                <a:srgbClr val="A9A57C"/>
              </a:buClr>
              <a:tabLst>
                <a:tab pos="121663" algn="l"/>
              </a:tabLst>
            </a:pPr>
            <a:endParaRPr lang="en-US" sz="800" spc="-13" dirty="0">
              <a:latin typeface="Arial"/>
              <a:cs typeface="Arial"/>
            </a:endParaRPr>
          </a:p>
          <a:p>
            <a:pPr marL="6403">
              <a:buClr>
                <a:srgbClr val="A9A57C"/>
              </a:buClr>
              <a:tabLst>
                <a:tab pos="121663" algn="l"/>
              </a:tabLst>
            </a:pPr>
            <a:r>
              <a:rPr lang="en-US" sz="800" spc="-13" dirty="0">
                <a:solidFill>
                  <a:srgbClr val="FF0000"/>
                </a:solidFill>
                <a:latin typeface="Courier New" panose="02070309020205020404" pitchFamily="49" charset="0"/>
                <a:cs typeface="Courier New" panose="02070309020205020404" pitchFamily="49" charset="0"/>
              </a:rPr>
              <a:t>cd </a:t>
            </a:r>
            <a:r>
              <a:rPr lang="en-US" sz="750" spc="-13" dirty="0">
                <a:solidFill>
                  <a:srgbClr val="FF0000"/>
                </a:solidFill>
                <a:latin typeface="Courier New" panose="02070309020205020404" pitchFamily="49" charset="0"/>
                <a:cs typeface="Courier New" panose="02070309020205020404" pitchFamily="49" charset="0"/>
              </a:rPr>
              <a:t>/scratch/summit/$USER/</a:t>
            </a: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git clone </a:t>
            </a:r>
            <a:r>
              <a:rPr lang="en-US" sz="750" spc="-13" dirty="0">
                <a:solidFill>
                  <a:srgbClr val="FF0000"/>
                </a:solidFill>
                <a:latin typeface="Courier New" panose="02070309020205020404" pitchFamily="49" charset="0"/>
                <a:cs typeface="Courier New" panose="02070309020205020404" pitchFamily="49" charset="0"/>
                <a:hlinkClick r:id="rId2"/>
              </a:rPr>
              <a:t>https://github.com/ResearchComputing/Container_Tutorial_Fall_2019</a:t>
            </a:r>
            <a:endParaRPr lang="en-US" sz="750" spc="-13" dirty="0">
              <a:solidFill>
                <a:srgbClr val="FF0000"/>
              </a:solidFill>
              <a:latin typeface="Courier New" panose="02070309020205020404" pitchFamily="49" charset="0"/>
              <a:cs typeface="Courier New" panose="02070309020205020404" pitchFamily="49" charset="0"/>
            </a:endParaRP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Cd Container_Tutorial_Fall_2019/</a:t>
            </a:r>
            <a:r>
              <a:rPr lang="en-US" sz="750" spc="-13" dirty="0" err="1">
                <a:solidFill>
                  <a:srgbClr val="FF0000"/>
                </a:solidFill>
                <a:latin typeface="Courier New" panose="02070309020205020404" pitchFamily="49" charset="0"/>
                <a:cs typeface="Courier New" panose="02070309020205020404" pitchFamily="49" charset="0"/>
              </a:rPr>
              <a:t>build_container_on_shub</a:t>
            </a:r>
            <a:r>
              <a:rPr lang="en-US" sz="750" spc="-13" dirty="0">
                <a:solidFill>
                  <a:srgbClr val="FF0000"/>
                </a:solidFill>
                <a:latin typeface="Courier New" panose="02070309020205020404" pitchFamily="49" charset="0"/>
                <a:cs typeface="Courier New" panose="02070309020205020404" pitchFamily="49" charset="0"/>
              </a:rPr>
              <a:t>/</a:t>
            </a:r>
          </a:p>
          <a:p>
            <a:pPr marL="6403">
              <a:buClr>
                <a:srgbClr val="A9A57C"/>
              </a:buClr>
              <a:tabLst>
                <a:tab pos="121663" algn="l"/>
              </a:tabLst>
            </a:pPr>
            <a:endParaRPr lang="en-US" sz="800" spc="-13" dirty="0">
              <a:solidFill>
                <a:srgbClr val="FF0000"/>
              </a:solidFill>
              <a:latin typeface="Arial"/>
              <a:cs typeface="Arial"/>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3" dirty="0">
                <a:solidFill>
                  <a:srgbClr val="FF0000"/>
                </a:solidFill>
                <a:latin typeface="Courier New"/>
                <a:cs typeface="Courier New"/>
              </a:rPr>
              <a:t>cat </a:t>
            </a:r>
            <a:r>
              <a:rPr lang="en-US" sz="1100" spc="-3" dirty="0" err="1">
                <a:solidFill>
                  <a:srgbClr val="FF0000"/>
                </a:solidFill>
                <a:latin typeface="Courier New"/>
                <a:cs typeface="Courier New"/>
              </a:rPr>
              <a:t>tutorial_steps.txt</a:t>
            </a:r>
            <a:endParaRPr lang="en-US" sz="1100" spc="-13" dirty="0">
              <a:solidFill>
                <a:srgbClr val="FF0000"/>
              </a:solidFill>
              <a:latin typeface="Arial"/>
              <a:cs typeface="Arial"/>
            </a:endParaRPr>
          </a:p>
          <a:p>
            <a:pPr marL="6403" marR="43863"/>
            <a:endParaRPr lang="en-US" sz="1100" spc="-13" dirty="0">
              <a:latin typeface="Arial"/>
              <a:cs typeface="Arial"/>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50</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4C15E6E8-FABB-AC4D-A7CD-5E5C331B588E}"/>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92226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251521" cy="383492"/>
          </a:xfrm>
          <a:prstGeom prst="rect">
            <a:avLst/>
          </a:prstGeom>
        </p:spPr>
        <p:txBody>
          <a:bodyPr vert="horz" wrap="square" lIns="0" tIns="6403" rIns="0" bIns="0" rtlCol="0">
            <a:spAutoFit/>
          </a:bodyPr>
          <a:lstStyle/>
          <a:p>
            <a:pPr marL="6403">
              <a:spcBef>
                <a:spcPts val="50"/>
              </a:spcBef>
            </a:pPr>
            <a:r>
              <a:rPr lang="en-US" spc="-40" dirty="0"/>
              <a:t>Prepare and upload your recipe</a:t>
            </a:r>
            <a:endParaRPr spc="-40" dirty="0"/>
          </a:p>
        </p:txBody>
      </p:sp>
      <p:sp>
        <p:nvSpPr>
          <p:cNvPr id="3" name="object 3"/>
          <p:cNvSpPr txBox="1"/>
          <p:nvPr/>
        </p:nvSpPr>
        <p:spPr>
          <a:xfrm>
            <a:off x="79410" y="511175"/>
            <a:ext cx="4476129" cy="2730288"/>
          </a:xfrm>
          <a:prstGeom prst="rect">
            <a:avLst/>
          </a:prstGeom>
        </p:spPr>
        <p:txBody>
          <a:bodyPr vert="horz" wrap="square" lIns="0" tIns="6403" rIns="0" bIns="0" rtlCol="0">
            <a:spAutoFit/>
          </a:bodyPr>
          <a:lstStyle/>
          <a:p>
            <a:pPr marL="6403">
              <a:buClr>
                <a:srgbClr val="A9A57C"/>
              </a:buClr>
              <a:tabLst>
                <a:tab pos="121663" algn="l"/>
              </a:tabLst>
            </a:pPr>
            <a:r>
              <a:rPr lang="en-US" sz="1000" spc="-13" dirty="0">
                <a:latin typeface="Arial"/>
                <a:cs typeface="Arial"/>
              </a:rPr>
              <a:t>Use a text editor to explore and customize the recipe file ‘</a:t>
            </a:r>
            <a:r>
              <a:rPr lang="en-US" sz="1000" spc="-13" dirty="0">
                <a:solidFill>
                  <a:srgbClr val="FF0000"/>
                </a:solidFill>
                <a:latin typeface="Courier New" panose="02070309020205020404" pitchFamily="49" charset="0"/>
                <a:cs typeface="Courier New" panose="02070309020205020404" pitchFamily="49" charset="0"/>
              </a:rPr>
              <a:t>Singularity</a:t>
            </a:r>
            <a:r>
              <a:rPr lang="en-US" sz="1000" spc="-13" dirty="0">
                <a:latin typeface="Arial"/>
                <a:cs typeface="Arial"/>
              </a:rPr>
              <a:t>’:</a:t>
            </a:r>
          </a:p>
          <a:p>
            <a:pPr marL="6403">
              <a:buClr>
                <a:srgbClr val="A9A57C"/>
              </a:buClr>
              <a:tabLst>
                <a:tab pos="121663" algn="l"/>
              </a:tabLst>
            </a:pPr>
            <a:endParaRPr sz="400" dirty="0">
              <a:latin typeface="Arial"/>
              <a:cs typeface="Arial"/>
            </a:endParaRPr>
          </a:p>
          <a:p>
            <a:pPr marL="6403" marR="43863"/>
            <a:r>
              <a:rPr lang="en-US" sz="1000" spc="-3" dirty="0" err="1">
                <a:solidFill>
                  <a:srgbClr val="FF0000"/>
                </a:solidFill>
                <a:latin typeface="Courier New"/>
                <a:cs typeface="Courier New"/>
              </a:rPr>
              <a:t>nano</a:t>
            </a:r>
            <a:r>
              <a:rPr lang="en-US" sz="1000" spc="-3" dirty="0">
                <a:solidFill>
                  <a:srgbClr val="FF0000"/>
                </a:solidFill>
                <a:latin typeface="Courier New"/>
                <a:cs typeface="Courier New"/>
              </a:rPr>
              <a:t> Singularity</a:t>
            </a:r>
          </a:p>
          <a:p>
            <a:pPr marL="6403" marR="43863"/>
            <a:endParaRPr lang="en-US" sz="800" spc="-3" dirty="0">
              <a:latin typeface="Times New Roman" panose="02020603050405020304" pitchFamily="18" charset="0"/>
              <a:cs typeface="Times New Roman" panose="02020603050405020304" pitchFamily="18" charset="0"/>
            </a:endParaRPr>
          </a:p>
          <a:p>
            <a:pPr marL="635053" marR="43863" lvl="1" indent="-171450">
              <a:buFont typeface="Arial" panose="020B0604020202020204" pitchFamily="34" charset="0"/>
              <a:buChar char="•"/>
            </a:pPr>
            <a:r>
              <a:rPr lang="en-US" sz="800" spc="-13" dirty="0">
                <a:latin typeface="Arial"/>
                <a:cs typeface="Arial"/>
              </a:rPr>
              <a:t>Can you determine the purpose of each section?</a:t>
            </a:r>
          </a:p>
          <a:p>
            <a:pPr marL="635053" marR="43863" lvl="1" indent="-171450">
              <a:buFont typeface="Arial" panose="020B0604020202020204" pitchFamily="34" charset="0"/>
              <a:buChar char="•"/>
            </a:pPr>
            <a:r>
              <a:rPr lang="en-US" sz="800" spc="-13" dirty="0">
                <a:latin typeface="Arial"/>
                <a:cs typeface="Arial"/>
              </a:rPr>
              <a:t>Can you determine what this container does?  </a:t>
            </a:r>
          </a:p>
          <a:p>
            <a:pPr marL="635053" marR="43863" lvl="1" indent="-171450">
              <a:buFont typeface="Arial" panose="020B0604020202020204" pitchFamily="34" charset="0"/>
              <a:buChar char="•"/>
            </a:pPr>
            <a:r>
              <a:rPr lang="en-US" sz="800" spc="-13" dirty="0">
                <a:latin typeface="Arial"/>
                <a:cs typeface="Arial"/>
              </a:rPr>
              <a:t>Are there any files copied to the container?</a:t>
            </a:r>
          </a:p>
          <a:p>
            <a:pPr marL="635053" marR="43863" lvl="1" indent="-171450">
              <a:buFont typeface="Arial" panose="020B0604020202020204" pitchFamily="34" charset="0"/>
              <a:buChar char="•"/>
            </a:pPr>
            <a:r>
              <a:rPr lang="en-US" sz="800" spc="-13" dirty="0">
                <a:latin typeface="Arial"/>
                <a:cs typeface="Arial"/>
              </a:rPr>
              <a:t>Now change the ‘Maintainer’ to your name</a:t>
            </a:r>
          </a:p>
          <a:p>
            <a:pPr marL="635053" marR="43863" lvl="1" indent="-171450">
              <a:buFont typeface="Arial" panose="020B0604020202020204" pitchFamily="34" charset="0"/>
              <a:buChar char="•"/>
            </a:pPr>
            <a:r>
              <a:rPr lang="en-US" sz="800" spc="-13" dirty="0">
                <a:latin typeface="Arial"/>
                <a:cs typeface="Arial"/>
              </a:rPr>
              <a:t>To exit and save type [ctrl-x], then “y”, then [enter].</a:t>
            </a: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t>
            </a:r>
            <a:r>
              <a:rPr lang="en-US" sz="1000" spc="-13" dirty="0">
                <a:latin typeface="Arial"/>
                <a:cs typeface="Arial"/>
              </a:rPr>
              <a:t>Now we are ready to build a container on Singularity Hub using this recipe. Recall that we do this by creating a </a:t>
            </a:r>
            <a:r>
              <a:rPr lang="en-US" sz="1000" spc="-13" dirty="0" err="1">
                <a:latin typeface="Arial"/>
                <a:cs typeface="Arial"/>
              </a:rPr>
              <a:t>github</a:t>
            </a:r>
            <a:r>
              <a:rPr lang="en-US" sz="1000" spc="-13" dirty="0">
                <a:latin typeface="Arial"/>
                <a:cs typeface="Arial"/>
              </a:rPr>
              <a:t> repository containing the ‘Singularity’ recipe file.  For the sake of time we’ve created a script to facilitate this step. Type:</a:t>
            </a:r>
            <a:endParaRPr lang="en-US" sz="1000" spc="-3" dirty="0">
              <a:latin typeface="Courier New"/>
              <a:cs typeface="Courier New"/>
            </a:endParaRPr>
          </a:p>
          <a:p>
            <a:pPr marL="6403" marR="43863"/>
            <a:endParaRPr lang="en-US" sz="400" spc="-3" dirty="0">
              <a:latin typeface="Courier New"/>
              <a:cs typeface="Courier New"/>
            </a:endParaRPr>
          </a:p>
          <a:p>
            <a:pPr marL="6403" marR="43863"/>
            <a:r>
              <a:rPr lang="en-US" sz="1000" spc="-3" dirty="0">
                <a:solidFill>
                  <a:srgbClr val="FF0000"/>
                </a:solidFill>
                <a:latin typeface="Courier New"/>
                <a:cs typeface="Courier New"/>
              </a:rPr>
              <a:t>./</a:t>
            </a:r>
            <a:r>
              <a:rPr lang="en-US" sz="1000" spc="-3" dirty="0" err="1">
                <a:solidFill>
                  <a:srgbClr val="FF0000"/>
                </a:solidFill>
                <a:latin typeface="Courier New"/>
                <a:cs typeface="Courier New"/>
              </a:rPr>
              <a:t>make_git_repo.sh</a:t>
            </a:r>
            <a:r>
              <a:rPr lang="en-US" sz="1000" spc="-3" dirty="0">
                <a:solidFill>
                  <a:srgbClr val="FF0000"/>
                </a:solidFill>
                <a:latin typeface="Courier New"/>
                <a:cs typeface="Courier New"/>
              </a:rPr>
              <a:t> &lt;your-</a:t>
            </a:r>
            <a:r>
              <a:rPr lang="en-US" sz="1000" spc="-3" dirty="0" err="1">
                <a:solidFill>
                  <a:srgbClr val="FF0000"/>
                </a:solidFill>
                <a:latin typeface="Courier New"/>
                <a:cs typeface="Courier New"/>
              </a:rPr>
              <a:t>github</a:t>
            </a:r>
            <a:r>
              <a:rPr lang="en-US" sz="1000" spc="-3" dirty="0">
                <a:solidFill>
                  <a:srgbClr val="FF0000"/>
                </a:solidFill>
                <a:latin typeface="Courier New"/>
                <a:cs typeface="Courier New"/>
              </a:rPr>
              <a:t>-username&gt;</a:t>
            </a:r>
          </a:p>
          <a:p>
            <a:pPr marL="6403" marR="43863"/>
            <a:endParaRPr lang="en-US" sz="800" spc="-3" dirty="0">
              <a:latin typeface="Courier New"/>
              <a:cs typeface="Courier New"/>
            </a:endParaRPr>
          </a:p>
          <a:p>
            <a:pPr marL="6403" marR="43863"/>
            <a:r>
              <a:rPr lang="en-US" sz="1000" spc="-13" dirty="0">
                <a:latin typeface="Arial"/>
                <a:cs typeface="Arial"/>
              </a:rPr>
              <a:t>You will be prompted for your </a:t>
            </a:r>
            <a:r>
              <a:rPr lang="en-US" sz="1000" spc="-13" dirty="0" err="1">
                <a:latin typeface="Arial"/>
                <a:cs typeface="Arial"/>
              </a:rPr>
              <a:t>github</a:t>
            </a:r>
            <a:r>
              <a:rPr lang="en-US" sz="1000" spc="-13" dirty="0">
                <a:latin typeface="Arial"/>
                <a:cs typeface="Arial"/>
              </a:rPr>
              <a:t> password </a:t>
            </a:r>
            <a:r>
              <a:rPr lang="en-US" sz="1000" u="sng" spc="-13" dirty="0">
                <a:latin typeface="Arial"/>
                <a:cs typeface="Arial"/>
              </a:rPr>
              <a:t>2 times </a:t>
            </a:r>
            <a:r>
              <a:rPr lang="en-US" sz="1000" spc="-13" dirty="0">
                <a:latin typeface="Arial"/>
                <a:cs typeface="Arial"/>
              </a:rPr>
              <a:t>while the script is running; enter it each time.  User your browser to confirm your repository was created:</a:t>
            </a:r>
          </a:p>
          <a:p>
            <a:pPr marL="6403" marR="43863"/>
            <a:endParaRPr lang="en-US" sz="400" spc="-13" dirty="0">
              <a:solidFill>
                <a:srgbClr val="FF0000"/>
              </a:solidFill>
              <a:latin typeface="Arial"/>
              <a:cs typeface="Arial"/>
            </a:endParaRPr>
          </a:p>
          <a:p>
            <a:pPr marL="6403" marR="43863"/>
            <a:r>
              <a:rPr lang="en-US" sz="900" spc="-13" dirty="0">
                <a:solidFill>
                  <a:srgbClr val="FF0000"/>
                </a:solidFill>
                <a:latin typeface="Courier New" panose="02070309020205020404" pitchFamily="49" charset="0"/>
                <a:cs typeface="Courier New" panose="02070309020205020404" pitchFamily="49" charset="0"/>
              </a:rPr>
              <a:t>https://</a:t>
            </a:r>
            <a:r>
              <a:rPr lang="en-US" sz="900" spc="-13" dirty="0" err="1">
                <a:solidFill>
                  <a:srgbClr val="FF0000"/>
                </a:solidFill>
                <a:latin typeface="Courier New" panose="02070309020205020404" pitchFamily="49" charset="0"/>
                <a:cs typeface="Courier New" panose="02070309020205020404" pitchFamily="49" charset="0"/>
              </a:rPr>
              <a:t>github.com</a:t>
            </a:r>
            <a:r>
              <a:rPr lang="en-US" sz="900" spc="-13" dirty="0">
                <a:solidFill>
                  <a:srgbClr val="FF0000"/>
                </a:solidFill>
                <a:latin typeface="Courier New" panose="02070309020205020404" pitchFamily="49" charset="0"/>
                <a:cs typeface="Courier New" panose="02070309020205020404" pitchFamily="49" charset="0"/>
              </a:rPr>
              <a:t>/&lt;your-</a:t>
            </a:r>
            <a:r>
              <a:rPr lang="en-US" sz="900" spc="-13" dirty="0" err="1">
                <a:solidFill>
                  <a:srgbClr val="FF0000"/>
                </a:solidFill>
                <a:latin typeface="Courier New" panose="02070309020205020404" pitchFamily="49" charset="0"/>
                <a:cs typeface="Courier New" panose="02070309020205020404" pitchFamily="49" charset="0"/>
              </a:rPr>
              <a:t>github</a:t>
            </a:r>
            <a:r>
              <a:rPr lang="en-US" sz="900" spc="-13" dirty="0">
                <a:solidFill>
                  <a:srgbClr val="FF0000"/>
                </a:solidFill>
                <a:latin typeface="Courier New" panose="02070309020205020404" pitchFamily="49" charset="0"/>
                <a:cs typeface="Courier New" panose="02070309020205020404" pitchFamily="49" charset="0"/>
              </a:rPr>
              <a:t>-username&gt;/</a:t>
            </a:r>
            <a:r>
              <a:rPr lang="en-US" sz="900" spc="-13" dirty="0" err="1">
                <a:solidFill>
                  <a:srgbClr val="FF0000"/>
                </a:solidFill>
                <a:latin typeface="Courier New" panose="02070309020205020404" pitchFamily="49" charset="0"/>
                <a:cs typeface="Courier New" panose="02070309020205020404" pitchFamily="49" charset="0"/>
              </a:rPr>
              <a:t>build_container_on_shub</a:t>
            </a:r>
            <a:endParaRPr lang="en-US" sz="900" spc="-3" dirty="0">
              <a:solidFill>
                <a:srgbClr val="FF0000"/>
              </a:solidFill>
              <a:latin typeface="Courier New" panose="02070309020205020404" pitchFamily="49" charset="0"/>
              <a:cs typeface="Courier New" panose="02070309020205020404" pitchFamily="49" charset="0"/>
            </a:endParaRPr>
          </a:p>
          <a:p>
            <a:pPr marL="6403" marR="43863"/>
            <a:r>
              <a:rPr lang="en-US" sz="1100" spc="-13" dirty="0">
                <a:latin typeface="Arial"/>
                <a:cs typeface="Arial"/>
              </a:rPr>
              <a:t> </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51</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C1AFE676-9E76-FF4E-A103-57D46DFD34D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4113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383492"/>
          </a:xfrm>
          <a:prstGeom prst="rect">
            <a:avLst/>
          </a:prstGeom>
        </p:spPr>
        <p:txBody>
          <a:bodyPr vert="horz" wrap="square" lIns="0" tIns="6403" rIns="0" bIns="0" rtlCol="0">
            <a:spAutoFit/>
          </a:bodyPr>
          <a:lstStyle/>
          <a:p>
            <a:pPr marL="6403">
              <a:spcBef>
                <a:spcPts val="50"/>
              </a:spcBef>
            </a:pPr>
            <a:r>
              <a:rPr lang="en-US" spc="-40" dirty="0"/>
              <a:t>Build your container on ‘</a:t>
            </a:r>
            <a:r>
              <a:rPr lang="en-US" spc="-40" dirty="0" err="1"/>
              <a:t>shub</a:t>
            </a:r>
            <a:r>
              <a:rPr lang="en-US" spc="-40" dirty="0"/>
              <a:t>’</a:t>
            </a:r>
            <a:endParaRPr spc="-40" dirty="0"/>
          </a:p>
        </p:txBody>
      </p:sp>
      <p:sp>
        <p:nvSpPr>
          <p:cNvPr id="3" name="object 3"/>
          <p:cNvSpPr txBox="1"/>
          <p:nvPr/>
        </p:nvSpPr>
        <p:spPr>
          <a:xfrm>
            <a:off x="79410" y="511175"/>
            <a:ext cx="4476129" cy="234556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1000" spc="-3" dirty="0">
                <a:solidFill>
                  <a:srgbClr val="FF0000"/>
                </a:solidFill>
                <a:latin typeface="Courier New"/>
                <a:cs typeface="Courier New"/>
              </a:rPr>
              <a:t>https://</a:t>
            </a:r>
            <a:r>
              <a:rPr lang="en-US" sz="1000" spc="-3" dirty="0" err="1">
                <a:solidFill>
                  <a:srgbClr val="FF0000"/>
                </a:solidFill>
                <a:latin typeface="Courier New"/>
                <a:cs typeface="Courier New"/>
              </a:rPr>
              <a:t>www.singularity-hub.org</a:t>
            </a:r>
            <a:r>
              <a:rPr lang="en-US" sz="1000" spc="-3" dirty="0">
                <a:solidFill>
                  <a:srgbClr val="FF0000"/>
                </a:solidFill>
                <a:latin typeface="Courier New"/>
                <a:cs typeface="Courier New"/>
              </a:rPr>
              <a:t>/</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…and do the following:</a:t>
            </a:r>
          </a:p>
          <a:p>
            <a:pPr marL="692203" marR="43863" lvl="1" indent="-228600">
              <a:buAutoNum type="arabicPeriod"/>
            </a:pPr>
            <a:r>
              <a:rPr lang="en-US" sz="900" spc="-13" dirty="0">
                <a:latin typeface="Arial"/>
                <a:cs typeface="Arial"/>
              </a:rPr>
              <a:t>Go to the "login" link in the upper right corner and login with your </a:t>
            </a:r>
            <a:r>
              <a:rPr lang="en-US" sz="900" spc="-13" dirty="0" err="1">
                <a:latin typeface="Arial"/>
                <a:cs typeface="Arial"/>
              </a:rPr>
              <a:t>github</a:t>
            </a:r>
            <a:r>
              <a:rPr lang="en-US" sz="900" spc="-13" dirty="0">
                <a:latin typeface="Arial"/>
                <a:cs typeface="Arial"/>
              </a:rPr>
              <a:t> credentials</a:t>
            </a:r>
          </a:p>
          <a:p>
            <a:pPr marL="692203" marR="43863" lvl="1" indent="-228600">
              <a:buAutoNum type="arabicPeriod"/>
            </a:pPr>
            <a:r>
              <a:rPr lang="en-US" sz="900" spc="-13" dirty="0">
                <a:latin typeface="Arial"/>
                <a:cs typeface="Arial"/>
              </a:rPr>
              <a:t>Choose "GITHUB", not "GITHUB (WITH PRIVATE)"</a:t>
            </a:r>
          </a:p>
          <a:p>
            <a:pPr marL="692203" marR="43863" lvl="1" indent="-228600">
              <a:buAutoNum type="arabicPeriod"/>
            </a:pPr>
            <a:r>
              <a:rPr lang="en-US" sz="900" spc="-13" dirty="0">
                <a:latin typeface="Arial"/>
                <a:cs typeface="Arial"/>
              </a:rPr>
              <a:t>Go to "My container collections”</a:t>
            </a:r>
          </a:p>
          <a:p>
            <a:pPr marL="692203" marR="43863" lvl="1" indent="-228600">
              <a:buAutoNum type="arabicPeriod"/>
            </a:pPr>
            <a:r>
              <a:rPr lang="en-US" sz="900" spc="-13" dirty="0">
                <a:latin typeface="Arial"/>
                <a:cs typeface="Arial"/>
              </a:rPr>
              <a:t>Go to "Add a Collection”</a:t>
            </a:r>
          </a:p>
          <a:p>
            <a:pPr marL="692203" marR="43863" lvl="1" indent="-228600">
              <a:buAutoNum type="arabicPeriod"/>
            </a:pPr>
            <a:r>
              <a:rPr lang="en-US" sz="900" spc="-13" dirty="0">
                <a:latin typeface="Arial"/>
                <a:cs typeface="Arial"/>
              </a:rPr>
              <a:t>Choose "&lt;your-</a:t>
            </a:r>
            <a:r>
              <a:rPr lang="en-US" sz="900" spc="-13" dirty="0" err="1">
                <a:latin typeface="Arial"/>
                <a:cs typeface="Arial"/>
              </a:rPr>
              <a:t>github</a:t>
            </a:r>
            <a:r>
              <a:rPr lang="en-US" sz="900" spc="-13" dirty="0">
                <a:latin typeface="Arial"/>
                <a:cs typeface="Arial"/>
              </a:rPr>
              <a:t>-username&gt;/</a:t>
            </a:r>
            <a:r>
              <a:rPr lang="en-US" sz="900" spc="-13" dirty="0" err="1">
                <a:latin typeface="Arial"/>
                <a:cs typeface="Arial"/>
              </a:rPr>
              <a:t>build_container_on_shub</a:t>
            </a:r>
            <a:r>
              <a:rPr lang="en-US" sz="900" spc="-13" dirty="0">
                <a:latin typeface="Arial"/>
                <a:cs typeface="Arial"/>
              </a:rPr>
              <a:t>" and click on "SUBMIT”</a:t>
            </a:r>
          </a:p>
          <a:p>
            <a:pPr marL="692203" marR="43863" lvl="1" indent="-228600">
              <a:buAutoNum type="arabicPeriod"/>
            </a:pPr>
            <a:r>
              <a:rPr lang="en-US" sz="900" spc="-13" dirty="0">
                <a:latin typeface="Arial"/>
                <a:cs typeface="Arial"/>
              </a:rPr>
              <a:t>This will take you another page while your container builds.  You can click "refresh" to check it's status.  It may take several minutes. </a:t>
            </a:r>
          </a:p>
          <a:p>
            <a:pPr marL="692203" marR="43863" lvl="1" indent="-228600">
              <a:buAutoNum type="arabicPeriod"/>
            </a:pPr>
            <a:r>
              <a:rPr lang="en-US" sz="900" spc="-13" dirty="0">
                <a:latin typeface="Arial"/>
                <a:cs typeface="Arial"/>
              </a:rPr>
              <a:t>If your container builds successfully, you will see a green ‘</a:t>
            </a:r>
            <a:r>
              <a:rPr lang="en-US" sz="900" spc="-13" dirty="0">
                <a:solidFill>
                  <a:srgbClr val="92D050"/>
                </a:solidFill>
                <a:latin typeface="Arial"/>
                <a:cs typeface="Arial"/>
              </a:rPr>
              <a:t>Complete</a:t>
            </a:r>
            <a:r>
              <a:rPr lang="en-US" sz="900" spc="-13" dirty="0">
                <a:latin typeface="Arial"/>
                <a:cs typeface="Arial"/>
              </a:rPr>
              <a:t>’ button.  If not, let us know and we’ll help: you can quickly fix and re-commit the recipe to </a:t>
            </a:r>
            <a:r>
              <a:rPr lang="en-US" sz="900" spc="-13" dirty="0" err="1">
                <a:latin typeface="Arial"/>
                <a:cs typeface="Arial"/>
              </a:rPr>
              <a:t>github</a:t>
            </a:r>
            <a:r>
              <a:rPr lang="en-US" sz="900" spc="-13" dirty="0">
                <a:latin typeface="Arial"/>
                <a:cs typeface="Arial"/>
              </a:rPr>
              <a:t>, which will initiate another build on Singularity Hub.</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52</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85B304-98B4-BC4D-8254-FA782E13776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430265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760518"/>
          </a:xfrm>
          <a:prstGeom prst="rect">
            <a:avLst/>
          </a:prstGeom>
        </p:spPr>
        <p:txBody>
          <a:bodyPr vert="horz" wrap="square" lIns="0" tIns="6403" rIns="0" bIns="0" rtlCol="0">
            <a:spAutoFit/>
          </a:bodyPr>
          <a:lstStyle/>
          <a:p>
            <a:pPr marL="6403">
              <a:spcBef>
                <a:spcPts val="50"/>
              </a:spcBef>
            </a:pPr>
            <a:r>
              <a:rPr lang="en-US" spc="-40" dirty="0"/>
              <a:t>Now pull your container from ‘</a:t>
            </a:r>
            <a:r>
              <a:rPr lang="en-US" spc="-40" dirty="0" err="1"/>
              <a:t>shub</a:t>
            </a:r>
            <a:r>
              <a:rPr lang="en-US" spc="-40" dirty="0"/>
              <a:t>’ and run it! </a:t>
            </a:r>
            <a:endParaRPr spc="-40" dirty="0"/>
          </a:p>
        </p:txBody>
      </p:sp>
      <p:sp>
        <p:nvSpPr>
          <p:cNvPr id="3" name="object 3"/>
          <p:cNvSpPr txBox="1"/>
          <p:nvPr/>
        </p:nvSpPr>
        <p:spPr>
          <a:xfrm>
            <a:off x="79410" y="1034565"/>
            <a:ext cx="4476129" cy="222245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r>
              <a:rPr lang="en-US" sz="800" spc="-3" dirty="0" err="1">
                <a:solidFill>
                  <a:srgbClr val="FF0000"/>
                </a:solidFill>
                <a:latin typeface="Courier New"/>
                <a:cs typeface="Courier New"/>
              </a:rPr>
              <a:t>shub</a:t>
            </a:r>
            <a:r>
              <a:rPr lang="en-US" sz="800" spc="-3" dirty="0">
                <a:solidFill>
                  <a:srgbClr val="FF0000"/>
                </a:solidFill>
                <a:latin typeface="Courier New"/>
                <a:cs typeface="Courier New"/>
              </a:rPr>
              <a:t>://&lt;your-</a:t>
            </a:r>
            <a:r>
              <a:rPr lang="en-US" sz="800" spc="-3" dirty="0" err="1">
                <a:solidFill>
                  <a:srgbClr val="FF0000"/>
                </a:solidFill>
                <a:latin typeface="Courier New"/>
                <a:cs typeface="Courier New"/>
              </a:rPr>
              <a:t>github</a:t>
            </a:r>
            <a:r>
              <a:rPr lang="en-US" sz="800" spc="-3" dirty="0">
                <a:solidFill>
                  <a:srgbClr val="FF0000"/>
                </a:solidFill>
                <a:latin typeface="Courier New"/>
                <a:cs typeface="Courier New"/>
              </a:rPr>
              <a:t>-username&gt;/</a:t>
            </a:r>
            <a:r>
              <a:rPr lang="en-US" sz="800" spc="-3" dirty="0" err="1">
                <a:solidFill>
                  <a:srgbClr val="FF0000"/>
                </a:solidFill>
                <a:latin typeface="Courier New"/>
                <a:cs typeface="Courier New"/>
              </a:rPr>
              <a:t>build_container_on_shub</a:t>
            </a:r>
            <a:endParaRPr lang="en-US" sz="800" spc="-3" dirty="0">
              <a:solidFill>
                <a:srgbClr val="FF0000"/>
              </a:solidFill>
              <a:latin typeface="Courier New"/>
              <a:cs typeface="Courier New"/>
            </a:endParaRPr>
          </a:p>
          <a:p>
            <a:pPr marL="6403" marR="43863"/>
            <a:endParaRPr lang="en-US" sz="800" spc="-3" dirty="0">
              <a:latin typeface="Courier New"/>
              <a:cs typeface="Courier New"/>
            </a:endParaRPr>
          </a:p>
          <a:p>
            <a:pPr marL="6403">
              <a:buClr>
                <a:srgbClr val="A9A57C"/>
              </a:buClr>
              <a:tabLst>
                <a:tab pos="121663" algn="l"/>
              </a:tabLst>
            </a:pPr>
            <a:r>
              <a:rPr lang="en-US" sz="1100" spc="-13" dirty="0">
                <a:latin typeface="Arial"/>
                <a:cs typeface="Arial"/>
              </a:rPr>
              <a:t>Run your container with the ‘inside’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run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p>
          <a:p>
            <a:pPr marL="6403">
              <a:buClr>
                <a:srgbClr val="A9A57C"/>
              </a:buClr>
              <a:tabLst>
                <a:tab pos="121663" algn="l"/>
              </a:tabLst>
            </a:pPr>
            <a:endParaRPr lang="en-US" sz="1100" spc="-13" dirty="0">
              <a:latin typeface="Arial"/>
              <a:cs typeface="Arial"/>
            </a:endParaRPr>
          </a:p>
          <a:p>
            <a:pPr marL="6403">
              <a:buClr>
                <a:srgbClr val="A9A57C"/>
              </a:buClr>
              <a:tabLst>
                <a:tab pos="121663" algn="l"/>
              </a:tabLst>
            </a:pPr>
            <a:r>
              <a:rPr lang="en-US" sz="1100" spc="-13" dirty="0">
                <a:latin typeface="Arial"/>
                <a:cs typeface="Arial"/>
              </a:rPr>
              <a:t>…and run your container with the ‘outside’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exec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python ./</a:t>
            </a:r>
            <a:r>
              <a:rPr lang="en-US" sz="800" spc="-3" dirty="0" err="1">
                <a:solidFill>
                  <a:srgbClr val="FF0000"/>
                </a:solidFill>
                <a:latin typeface="Courier New"/>
                <a:cs typeface="Courier New"/>
              </a:rPr>
              <a:t>text_translate.py</a:t>
            </a:r>
            <a:endParaRPr lang="en-US" sz="800" spc="-3" dirty="0">
              <a:solidFill>
                <a:srgbClr val="FF0000"/>
              </a:solidFill>
              <a:latin typeface="Courier New"/>
              <a:cs typeface="Courier New"/>
            </a:endParaRPr>
          </a:p>
          <a:p>
            <a:pPr marL="6403" marR="43863"/>
            <a:endParaRPr lang="en-US" sz="800" spc="-13" dirty="0">
              <a:latin typeface="Arial"/>
              <a:cs typeface="Arial"/>
            </a:endParaRPr>
          </a:p>
          <a:p>
            <a:pPr marL="6403" marR="43863"/>
            <a:r>
              <a:rPr lang="en-US" sz="800" spc="-13" dirty="0">
                <a:latin typeface="Arial"/>
                <a:cs typeface="Arial"/>
              </a:rPr>
              <a:t>(hint: you can change the language in ./</a:t>
            </a:r>
            <a:r>
              <a:rPr lang="en-US" sz="800" spc="-13" dirty="0" err="1">
                <a:latin typeface="Arial"/>
                <a:cs typeface="Arial"/>
              </a:rPr>
              <a:t>text_translate.py</a:t>
            </a:r>
            <a:r>
              <a:rPr lang="en-US" sz="800" spc="-13" dirty="0">
                <a:latin typeface="Arial"/>
                <a:cs typeface="Arial"/>
              </a:rPr>
              <a:t> to confirm that the outside script is running)</a:t>
            </a: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Times New Roman" panose="02020603050405020304" pitchFamily="18" charset="0"/>
              <a:cs typeface="Times New Roman" panose="02020603050405020304" pitchFamily="18"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53</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6E7C13-7E9E-CE4C-AF40-33C80094FA8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538909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5472676-C171-5D4D-8FD0-46F07636C58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725489513"/>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1668459"/>
          </a:xfrm>
          <a:prstGeom prst="rect">
            <a:avLst/>
          </a:prstGeom>
        </p:spPr>
        <p:txBody>
          <a:bodyPr vert="horz" wrap="square" lIns="0" tIns="6403" rIns="0" bIns="0" rtlCol="0">
            <a:spAutoFit/>
          </a:bodyPr>
          <a:lstStyle/>
          <a:p>
            <a:r>
              <a:rPr lang="en-US" sz="1000" dirty="0"/>
              <a:t>HPC systems use low-latency interconnects (“fabric”) to enable MPI to be efficiently implemented across nodes). In order to use a Singularity container with </a:t>
            </a:r>
            <a:r>
              <a:rPr lang="en-US" sz="1000" dirty="0" err="1"/>
              <a:t>OpenMPI</a:t>
            </a:r>
            <a:r>
              <a:rPr lang="en-US" sz="1000" dirty="0"/>
              <a:t> (or any MPI) on a Supercomputer there are two requirements:</a:t>
            </a:r>
          </a:p>
          <a:p>
            <a:endParaRPr lang="en-US" sz="1000" dirty="0"/>
          </a:p>
          <a:p>
            <a:pPr marL="228600" indent="-228600" fontAlgn="base">
              <a:buFont typeface="+mj-lt"/>
              <a:buAutoNum type="arabicPeriod"/>
            </a:pPr>
            <a:r>
              <a:rPr lang="en-US" sz="1000" dirty="0"/>
              <a:t>The Singularity container needs to have the fabric libraries installed inside. </a:t>
            </a:r>
          </a:p>
          <a:p>
            <a:pPr marL="228600" indent="-228600" fontAlgn="base">
              <a:buFont typeface="+mj-lt"/>
              <a:buAutoNum type="arabicPeriod"/>
            </a:pPr>
            <a:r>
              <a:rPr lang="en-US" sz="1000" dirty="0" err="1"/>
              <a:t>OpenMPI</a:t>
            </a:r>
            <a:r>
              <a:rPr lang="en-US" sz="1000" dirty="0"/>
              <a:t> needs to be installed both inside and outside of the Singularity container. More specifically, the SAME version of </a:t>
            </a:r>
            <a:r>
              <a:rPr lang="en-US" sz="1000" dirty="0" err="1"/>
              <a:t>OpenMPI</a:t>
            </a:r>
            <a:r>
              <a:rPr lang="en-US" sz="1000" dirty="0"/>
              <a:t> needs to be installed inside and outside (at least very similar, you can sometimes have two different minor versions, ex: 2.1 and 2.0). </a:t>
            </a:r>
          </a:p>
          <a:p>
            <a:br>
              <a:rPr lang="en-US" sz="1000" dirty="0"/>
            </a:b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55</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C4A3D4F-EE4E-1C48-BDD2-169DE47BB32C}"/>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73396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Teton)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NVIDIA Driver version on a GPU node can be queried (when on that node) with the command </a:t>
            </a:r>
            <a:r>
              <a:rPr lang="en-US" sz="800" b="1" dirty="0" err="1">
                <a:solidFill>
                  <a:schemeClr val="accent1"/>
                </a:solidFill>
                <a:latin typeface="Courier New" panose="02070309020205020404" pitchFamily="49" charset="0"/>
                <a:ea typeface="Helvetica Neue" panose="02000503000000020004" pitchFamily="2" charset="0"/>
                <a:cs typeface="Courier New" panose="02070309020205020404" pitchFamily="49" charset="0"/>
              </a:rPr>
              <a:t>nvidia-smi</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a:t>
            </a:r>
            <a:r>
              <a:rPr lang="en-US" sz="800" dirty="0">
                <a:latin typeface="Helvetica Neue" panose="02000503000000020004" pitchFamily="2" charset="0"/>
                <a:ea typeface="Helvetica Neue" panose="02000503000000020004" pitchFamily="2" charset="0"/>
                <a:cs typeface="Helvetica Neue" panose="02000503000000020004" pitchFamily="2" charset="0"/>
              </a:rPr>
              <a:t> See</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https://docs.nvidia.com/deploy/cuda-compatibility/</a:t>
            </a:r>
            <a:r>
              <a:rPr lang="en-US" sz="800" i="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You can build a container by bootstrapping a base NVIDIA CUDA image (with a compatible CUDA version)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4"/>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pic>
        <p:nvPicPr>
          <p:cNvPr id="9" name="Shape 87">
            <a:extLst>
              <a:ext uri="{FF2B5EF4-FFF2-40B4-BE49-F238E27FC236}">
                <a16:creationId xmlns:a16="http://schemas.microsoft.com/office/drawing/2014/main" id="{EA1A7ABF-CFE5-1B41-B52C-F99D11F27753}"/>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80738771"/>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and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0DD8558-0EFE-D849-917B-1C705065E1B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58632752"/>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58</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00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C6FDB8A-3A91-C34F-980F-3E3D958696E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C5CBA32D-366B-064E-962B-2CF4AF5B5A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2" name="Shape 87">
            <a:extLst>
              <a:ext uri="{FF2B5EF4-FFF2-40B4-BE49-F238E27FC236}">
                <a16:creationId xmlns:a16="http://schemas.microsoft.com/office/drawing/2014/main" id="{8DD17DE1-210A-AA4A-A8B7-C6896AD7F9E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52A74B17-5269-854A-A4C5-BEB79241434D}"/>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916789206"/>
      </p:ext>
    </p:extLst>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171450" y="690467"/>
            <a:ext cx="4213507" cy="193899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ubuntu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10" name="Straight Connector 9">
            <a:extLst>
              <a:ext uri="{FF2B5EF4-FFF2-40B4-BE49-F238E27FC236}">
                <a16:creationId xmlns:a16="http://schemas.microsoft.com/office/drawing/2014/main" id="{C0FEB124-46B7-2247-B889-9E37362A553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2" name="Date Placeholder 5">
            <a:extLst>
              <a:ext uri="{FF2B5EF4-FFF2-40B4-BE49-F238E27FC236}">
                <a16:creationId xmlns:a16="http://schemas.microsoft.com/office/drawing/2014/main" id="{AD546B9D-A527-044C-BB10-73991827BE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4" name="Shape 87">
            <a:extLst>
              <a:ext uri="{FF2B5EF4-FFF2-40B4-BE49-F238E27FC236}">
                <a16:creationId xmlns:a16="http://schemas.microsoft.com/office/drawing/2014/main" id="{657024E3-8550-3F4B-9EC1-2ACE412EE9C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738266F8-F23C-4145-8252-95C4AB396636}"/>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2088438024"/>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Virtualization (2)</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989977"/>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a:solidFill>
                  <a:srgbClr val="2F2B20"/>
                </a:solidFill>
                <a:latin typeface="Arial"/>
                <a:cs typeface="Arial"/>
              </a:rPr>
              <a:t>OS-level virtualization (used by containers!)</a:t>
            </a:r>
          </a:p>
          <a:p>
            <a:pPr marL="578863" lvl="1" indent="-115260">
              <a:spcBef>
                <a:spcPts val="328"/>
              </a:spcBef>
              <a:buClr>
                <a:srgbClr val="A9A57C"/>
              </a:buClr>
              <a:buChar char="•"/>
              <a:tabLst>
                <a:tab pos="121663" algn="l"/>
              </a:tabLst>
            </a:pPr>
            <a:r>
              <a:rPr lang="en-US" sz="1050">
                <a:latin typeface="Arial"/>
                <a:cs typeface="Arial"/>
              </a:rPr>
              <a:t>Can run many isolated OS instances (guests) under a server OS (host) </a:t>
            </a:r>
          </a:p>
          <a:p>
            <a:pPr marL="578863" lvl="1" indent="-115260">
              <a:spcBef>
                <a:spcPts val="328"/>
              </a:spcBef>
              <a:buClr>
                <a:srgbClr val="A9A57C"/>
              </a:buClr>
              <a:buChar char="•"/>
              <a:tabLst>
                <a:tab pos="121663" algn="l"/>
              </a:tabLst>
            </a:pPr>
            <a:r>
              <a:rPr lang="en-US" sz="1050">
                <a:latin typeface="Arial"/>
                <a:cs typeface="Arial"/>
              </a:rPr>
              <a:t>Also called containers</a:t>
            </a:r>
          </a:p>
          <a:p>
            <a:pPr marL="578863" lvl="1" indent="-115260">
              <a:spcBef>
                <a:spcPts val="328"/>
              </a:spcBef>
              <a:buClr>
                <a:srgbClr val="A9A57C"/>
              </a:buClr>
              <a:buChar char="•"/>
              <a:tabLst>
                <a:tab pos="121663" algn="l"/>
              </a:tabLst>
            </a:pPr>
            <a:r>
              <a:rPr lang="en-US" sz="1050">
                <a:latin typeface="Arial"/>
                <a:cs typeface="Arial"/>
              </a:rPr>
              <a:t>E.g., Docker, Singularity </a:t>
            </a:r>
          </a:p>
        </p:txBody>
      </p:sp>
      <p:sp>
        <p:nvSpPr>
          <p:cNvPr id="11" name="TextBox 10">
            <a:extLst>
              <a:ext uri="{FF2B5EF4-FFF2-40B4-BE49-F238E27FC236}">
                <a16:creationId xmlns:a16="http://schemas.microsoft.com/office/drawing/2014/main" id="{A7E57619-2E32-F346-A475-6C5B518D5F4C}"/>
              </a:ext>
            </a:extLst>
          </p:cNvPr>
          <p:cNvSpPr txBox="1"/>
          <p:nvPr/>
        </p:nvSpPr>
        <p:spPr>
          <a:xfrm>
            <a:off x="2914650" y="2962434"/>
            <a:ext cx="1615786" cy="184666"/>
          </a:xfrm>
          <a:prstGeom prst="rect">
            <a:avLst/>
          </a:prstGeom>
          <a:noFill/>
        </p:spPr>
        <p:txBody>
          <a:bodyPr wrap="square" rtlCol="0">
            <a:spAutoFit/>
          </a:bodyPr>
          <a:lstStyle/>
          <a:p>
            <a:r>
              <a:rPr lang="en-US" sz="600" i="1"/>
              <a:t>Material courtesy: M. </a:t>
            </a:r>
            <a:r>
              <a:rPr lang="en-US" sz="600" i="1" err="1"/>
              <a:t>Cuma</a:t>
            </a:r>
            <a:r>
              <a:rPr lang="en-US" sz="600" i="1"/>
              <a:t>, U. Utah</a:t>
            </a:r>
          </a:p>
        </p:txBody>
      </p:sp>
      <p:pic>
        <p:nvPicPr>
          <p:cNvPr id="12" name="Picture 11">
            <a:extLst>
              <a:ext uri="{FF2B5EF4-FFF2-40B4-BE49-F238E27FC236}">
                <a16:creationId xmlns:a16="http://schemas.microsoft.com/office/drawing/2014/main" id="{28FD79A2-3669-044B-95AB-C372BDA55791}"/>
              </a:ext>
            </a:extLst>
          </p:cNvPr>
          <p:cNvPicPr>
            <a:picLocks noChangeAspect="1"/>
          </p:cNvPicPr>
          <p:nvPr/>
        </p:nvPicPr>
        <p:blipFill rotWithShape="1">
          <a:blip r:embed="rId2">
            <a:extLst>
              <a:ext uri="{28A0092B-C50C-407E-A947-70E740481C1C}">
                <a14:useLocalDpi xmlns:a14="http://schemas.microsoft.com/office/drawing/2010/main" val="0"/>
              </a:ext>
            </a:extLst>
          </a:blip>
          <a:srcRect l="44910" t="51728" r="781" b="141"/>
          <a:stretch/>
        </p:blipFill>
        <p:spPr>
          <a:xfrm>
            <a:off x="2609850" y="1452973"/>
            <a:ext cx="1544782" cy="1445498"/>
          </a:xfrm>
          <a:prstGeom prst="rect">
            <a:avLst/>
          </a:prstGeom>
          <a:ln>
            <a:solidFill>
              <a:schemeClr val="tx1"/>
            </a:solidFill>
          </a:ln>
        </p:spPr>
      </p:pic>
      <p:sp>
        <p:nvSpPr>
          <p:cNvPr id="17" name="object 3">
            <a:extLst>
              <a:ext uri="{FF2B5EF4-FFF2-40B4-BE49-F238E27FC236}">
                <a16:creationId xmlns:a16="http://schemas.microsoft.com/office/drawing/2014/main" id="{53336F43-6791-2348-B330-A8F6E0960929}"/>
              </a:ext>
            </a:extLst>
          </p:cNvPr>
          <p:cNvSpPr txBox="1"/>
          <p:nvPr/>
        </p:nvSpPr>
        <p:spPr>
          <a:xfrm>
            <a:off x="-51523" y="2238737"/>
            <a:ext cx="2428009" cy="596023"/>
          </a:xfrm>
          <a:prstGeom prst="rect">
            <a:avLst/>
          </a:prstGeom>
        </p:spPr>
        <p:txBody>
          <a:bodyPr vert="horz" wrap="square" lIns="0" tIns="41619" rIns="0" bIns="0" rtlCol="0">
            <a:spAutoFit/>
          </a:bodyPr>
          <a:lstStyle/>
          <a:p>
            <a:pPr marL="463603" lvl="1">
              <a:spcBef>
                <a:spcPts val="328"/>
              </a:spcBef>
              <a:buClr>
                <a:srgbClr val="A9A57C"/>
              </a:buClr>
              <a:tabLst>
                <a:tab pos="121663" algn="l"/>
              </a:tabLst>
            </a:pPr>
            <a:r>
              <a:rPr lang="en-US" sz="900" i="1">
                <a:latin typeface="Arial"/>
                <a:cs typeface="Arial"/>
              </a:rPr>
              <a:t>Best of both worlds: isolated environment that user wants, but can leverage host OS resources (network, I/O partitions, etc.)</a:t>
            </a:r>
          </a:p>
        </p:txBody>
      </p:sp>
      <p:pic>
        <p:nvPicPr>
          <p:cNvPr id="15" name="Shape 87">
            <a:extLst>
              <a:ext uri="{FF2B5EF4-FFF2-40B4-BE49-F238E27FC236}">
                <a16:creationId xmlns:a16="http://schemas.microsoft.com/office/drawing/2014/main" id="{A0F3B7CB-3969-0E49-AFC2-E70297FE9151}"/>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8" name="Picture 17">
            <a:extLst>
              <a:ext uri="{FF2B5EF4-FFF2-40B4-BE49-F238E27FC236}">
                <a16:creationId xmlns:a16="http://schemas.microsoft.com/office/drawing/2014/main" id="{31322542-19DF-DA46-B93D-DD35706F9B24}"/>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9" name="Date Placeholder 5">
            <a:extLst>
              <a:ext uri="{FF2B5EF4-FFF2-40B4-BE49-F238E27FC236}">
                <a16:creationId xmlns:a16="http://schemas.microsoft.com/office/drawing/2014/main" id="{3AD5893D-B893-4166-A2D3-584F6C177783}"/>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27329648"/>
      </p:ext>
    </p:extLst>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2369880"/>
          </a:xfrm>
          <a:prstGeom prst="rect">
            <a:avLst/>
          </a:prstGeom>
        </p:spPr>
        <p:txBody>
          <a:bodyPr wrap="square">
            <a:spAutoFit/>
          </a:bodyPr>
          <a:lstStyle/>
          <a:p>
            <a:r>
              <a:rPr lang="en-US" sz="1000" dirty="0">
                <a:solidFill>
                  <a:srgbClr val="000000"/>
                </a:solidFill>
                <a:latin typeface="Helvetica Neue" panose="02000503000000020004" pitchFamily="2" charset="0"/>
              </a:rPr>
              <a:t>We didn’t cover overlays.  These are additional images that are ”laid” on top of existing images, enabling the user to modify a container environment without modifying the actual container.  Useful because:</a:t>
            </a:r>
          </a:p>
          <a:p>
            <a:endParaRPr lang="en-US" sz="1000" dirty="0">
              <a:solidFill>
                <a:srgbClr val="000000"/>
              </a:solidFill>
              <a:latin typeface="Helvetica Neue" panose="02000503000000020004" pitchFamily="2" charset="0"/>
            </a:endParaRPr>
          </a:p>
          <a:p>
            <a:pPr marL="228600" indent="-228600">
              <a:buAutoNum type="arabicPeriod"/>
            </a:pPr>
            <a:r>
              <a:rPr lang="en-US" sz="1000" dirty="0">
                <a:solidFill>
                  <a:srgbClr val="000000"/>
                </a:solidFill>
                <a:latin typeface="Helvetica Neue" panose="02000503000000020004" pitchFamily="2" charset="0"/>
              </a:rPr>
              <a:t>Overlay images enable users to modify a container environment even if they don’t have root access (though changes disappear after session)</a:t>
            </a:r>
          </a:p>
          <a:p>
            <a:pPr marL="228600" indent="-228600">
              <a:buAutoNum type="arabicPeriod"/>
            </a:pPr>
            <a:r>
              <a:rPr lang="en-US" sz="1000" dirty="0">
                <a:solidFill>
                  <a:srgbClr val="000000"/>
                </a:solidFill>
                <a:latin typeface="Helvetica Neue" panose="02000503000000020004" pitchFamily="2" charset="0"/>
              </a:rPr>
              <a:t>Root users can permanently modify overlay images without modifying the underlying image.</a:t>
            </a:r>
          </a:p>
          <a:p>
            <a:pPr marL="228600" indent="-228600">
              <a:buAutoNum type="arabicPeriod"/>
            </a:pPr>
            <a:r>
              <a:rPr lang="en-US" sz="1000" dirty="0">
                <a:solidFill>
                  <a:srgbClr val="000000"/>
                </a:solidFill>
                <a:latin typeface="Helvetica Neue" panose="02000503000000020004" pitchFamily="2" charset="0"/>
              </a:rPr>
              <a:t>Overlays are a likely way to customize images for different HPC environments without changing the underlying images.  </a:t>
            </a:r>
          </a:p>
          <a:p>
            <a:pPr marL="228600" indent="-228600">
              <a:buAutoNum type="arabicPeriod"/>
            </a:pPr>
            <a:r>
              <a:rPr lang="en-US" sz="1000" dirty="0">
                <a:solidFill>
                  <a:srgbClr val="000000"/>
                </a:solidFill>
                <a:latin typeface="Helvetica Neue" panose="02000503000000020004" pitchFamily="2" charset="0"/>
              </a:rPr>
              <a:t>More on overlays: </a:t>
            </a:r>
            <a:r>
              <a:rPr lang="en-US" sz="1000" dirty="0">
                <a:solidFill>
                  <a:srgbClr val="000000"/>
                </a:solidFill>
                <a:latin typeface="Helvetica Neue" panose="02000503000000020004" pitchFamily="2" charset="0"/>
                <a:hlinkClick r:id="rId2"/>
              </a:rPr>
              <a:t>http://singularity.lbl.gov/docs-overlay</a:t>
            </a:r>
            <a:endParaRPr lang="en-US" sz="1000" dirty="0">
              <a:solidFill>
                <a:srgbClr val="000000"/>
              </a:solidFill>
              <a:latin typeface="Helvetica Neue" panose="02000503000000020004" pitchFamily="2" charset="0"/>
            </a:endParaRPr>
          </a:p>
          <a:p>
            <a:pPr marL="228600" indent="-228600">
              <a:buAutoNum type="arabicPeriod"/>
            </a:pPr>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We didn’t cover GPU usage with containers. See: </a:t>
            </a:r>
            <a:r>
              <a:rPr lang="en-US" sz="800" dirty="0">
                <a:solidFill>
                  <a:srgbClr val="000000"/>
                </a:solidFill>
                <a:latin typeface="Helvetica Neue" panose="02000503000000020004" pitchFamily="2" charset="0"/>
                <a:hlinkClick r:id="rId3"/>
              </a:rPr>
              <a:t>http://singularity.lbl.gov/archive/docs/v2-3/tutorial-gpu-drivers-open-mpi-mtls</a:t>
            </a:r>
            <a:endParaRPr lang="en-US" sz="800" dirty="0">
              <a:solidFill>
                <a:srgbClr val="000000"/>
              </a:solidFill>
              <a:latin typeface="Helvetica Neue" panose="02000503000000020004" pitchFamily="2" charset="0"/>
            </a:endParaRPr>
          </a:p>
        </p:txBody>
      </p:sp>
      <p:cxnSp>
        <p:nvCxnSpPr>
          <p:cNvPr id="9" name="Straight Connector 8">
            <a:extLst>
              <a:ext uri="{FF2B5EF4-FFF2-40B4-BE49-F238E27FC236}">
                <a16:creationId xmlns:a16="http://schemas.microsoft.com/office/drawing/2014/main" id="{73AAC913-E087-3A41-A443-3ED7402AE8D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86BF7504-5961-7142-ADD9-8AE324B71BF5}"/>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2" name="Shape 87">
            <a:extLst>
              <a:ext uri="{FF2B5EF4-FFF2-40B4-BE49-F238E27FC236}">
                <a16:creationId xmlns:a16="http://schemas.microsoft.com/office/drawing/2014/main" id="{7A672214-21DE-F741-A07F-35647DBFB71C}"/>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36B70F61-D44E-8C4A-B8FB-5CCD9A7C73E5}"/>
              </a:ext>
            </a:extLst>
          </p:cNvPr>
          <p:cNvPicPr>
            <a:picLocks noChangeAspect="1"/>
          </p:cNvPicPr>
          <p:nvPr/>
        </p:nvPicPr>
        <p:blipFill rotWithShape="1">
          <a:blip r:embed="rId5"/>
          <a:srcRect b="45446"/>
          <a:stretch/>
        </p:blipFill>
        <p:spPr>
          <a:xfrm>
            <a:off x="3295650" y="3204616"/>
            <a:ext cx="1143000" cy="217697"/>
          </a:xfrm>
          <a:prstGeom prst="rect">
            <a:avLst/>
          </a:prstGeom>
        </p:spPr>
      </p:pic>
    </p:spTree>
    <p:extLst>
      <p:ext uri="{BB962C8B-B14F-4D97-AF65-F5344CB8AC3E}">
        <p14:creationId xmlns:p14="http://schemas.microsoft.com/office/powerpoint/2010/main" val="3434042751"/>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61</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844331"/>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Summit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Summit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FF0000"/>
                </a:solidFill>
                <a:latin typeface="Arial"/>
                <a:cs typeface="Arial"/>
              </a:rPr>
              <a:t>Globus</a:t>
            </a:r>
            <a:r>
              <a:rPr lang="en-US" sz="1000" dirty="0">
                <a:solidFill>
                  <a:srgbClr val="2F2B20"/>
                </a:solidFill>
                <a:latin typeface="Arial"/>
                <a:cs typeface="Arial"/>
              </a:rPr>
              <a:t> (recommended)</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Summit: </a:t>
            </a:r>
            <a:r>
              <a:rPr lang="en-US" sz="800" dirty="0">
                <a:solidFill>
                  <a:srgbClr val="2F2B20"/>
                </a:solidFill>
                <a:latin typeface="Arial"/>
                <a:cs typeface="Arial"/>
                <a:hlinkClick r:id="rId2"/>
              </a:rPr>
              <a:t>https://github.com/ResearchComputing/Research-Computing-User-Tutorials/wiki/Data-Transfers</a:t>
            </a: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30FB880-9EAF-5342-B100-9444CF3CCBC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1D11DD4F-BE68-6947-8A7A-96B88626AFC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2" name="Shape 87">
            <a:extLst>
              <a:ext uri="{FF2B5EF4-FFF2-40B4-BE49-F238E27FC236}">
                <a16:creationId xmlns:a16="http://schemas.microsoft.com/office/drawing/2014/main" id="{0A5488D0-D632-4643-8567-8909FB12F100}"/>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9810AA83-778D-1440-834C-A90816468029}"/>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928816913"/>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354966"/>
          </a:xfrm>
          <a:prstGeom prst="rect">
            <a:avLst/>
          </a:prstGeom>
        </p:spPr>
        <p:txBody>
          <a:bodyPr vert="horz" wrap="square" lIns="0" tIns="41619" rIns="0" bIns="0" rtlCol="0" anchor="t">
            <a:spAutoFit/>
          </a:bodyPr>
          <a:lstStyle/>
          <a:p>
            <a:pPr marL="121285" indent="-114935">
              <a:spcBef>
                <a:spcPts val="328"/>
              </a:spcBef>
              <a:buClr>
                <a:srgbClr val="A9A57C"/>
              </a:buClr>
              <a:buChar char="•"/>
              <a:tabLst>
                <a:tab pos="121663" algn="l"/>
              </a:tabLst>
            </a:pPr>
            <a:r>
              <a:rPr lang="en-US" sz="1210" dirty="0">
                <a:solidFill>
                  <a:srgbClr val="2F2B20"/>
                </a:solidFill>
                <a:latin typeface="Arial"/>
                <a:cs typeface="Arial"/>
              </a:rPr>
              <a:t>Docker</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1 focus of today's tutorial</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Well established – largest user base</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285" indent="-114935">
              <a:spcBef>
                <a:spcPts val="328"/>
              </a:spcBef>
              <a:buClr>
                <a:srgbClr val="A9A57C"/>
              </a:buClr>
              <a:buFontTx/>
              <a:buChar char="•"/>
              <a:tabLst>
                <a:tab pos="121663" algn="l"/>
              </a:tabLst>
            </a:pPr>
            <a:r>
              <a:rPr lang="en-US" sz="1210" dirty="0">
                <a:solidFill>
                  <a:srgbClr val="2F2B20"/>
                </a:solidFill>
                <a:latin typeface="Arial"/>
                <a:cs typeface="Arial"/>
              </a:rPr>
              <a:t>Singularity</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3 focus of today’s tutorial</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121285" indent="-114935">
              <a:spcBef>
                <a:spcPts val="328"/>
              </a:spcBef>
              <a:buClr>
                <a:srgbClr val="A9A57C"/>
              </a:buClr>
              <a:buChar char="•"/>
              <a:tabLst>
                <a:tab pos="121663" algn="l"/>
              </a:tabLst>
            </a:pPr>
            <a:r>
              <a:rPr lang="en-US" sz="1200" dirty="0" err="1">
                <a:solidFill>
                  <a:srgbClr val="2F2B20"/>
                </a:solidFill>
                <a:latin typeface="Arial"/>
                <a:cs typeface="Arial"/>
              </a:rPr>
              <a:t>Charliecloud</a:t>
            </a:r>
            <a:r>
              <a:rPr lang="en-US" sz="1200" dirty="0">
                <a:solidFill>
                  <a:srgbClr val="2F2B20"/>
                </a:solidFill>
                <a:latin typeface="Arial"/>
                <a:cs typeface="Arial"/>
              </a:rPr>
              <a:t>; Shifter</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Based on Docker</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Less user-friendly</a:t>
            </a:r>
          </a:p>
          <a:p>
            <a:pPr marL="121285" indent="-114935">
              <a:spcBef>
                <a:spcPts val="328"/>
              </a:spcBef>
              <a:buClr>
                <a:srgbClr val="A9A57C"/>
              </a:buClr>
              <a:buChar char="•"/>
              <a:tabLst>
                <a:tab pos="121663" algn="l"/>
              </a:tabLst>
            </a:pPr>
            <a:endParaRPr lang="en-US" sz="1210" dirty="0">
              <a:solidFill>
                <a:srgbClr val="2F2B20"/>
              </a:solidFill>
              <a:latin typeface="Arial"/>
              <a:cs typeface="Arial"/>
            </a:endParaRPr>
          </a:p>
        </p:txBody>
      </p:sp>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447" y="1612830"/>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Shape 87">
            <a:extLst>
              <a:ext uri="{FF2B5EF4-FFF2-40B4-BE49-F238E27FC236}">
                <a16:creationId xmlns:a16="http://schemas.microsoft.com/office/drawing/2014/main" id="{D9E47421-8ECF-9C44-8DCE-A552686F727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576A03B2-0E4C-7B4D-ACBC-B6F7BE99D738}"/>
              </a:ext>
            </a:extLst>
          </p:cNvPr>
          <p:cNvPicPr>
            <a:picLocks noChangeAspect="1"/>
          </p:cNvPicPr>
          <p:nvPr/>
        </p:nvPicPr>
        <p:blipFill rotWithShape="1">
          <a:blip r:embed="rId5"/>
          <a:srcRect b="45446"/>
          <a:stretch/>
        </p:blipFill>
        <p:spPr>
          <a:xfrm>
            <a:off x="3295650" y="3204616"/>
            <a:ext cx="1143000" cy="217697"/>
          </a:xfrm>
          <a:prstGeom prst="rect">
            <a:avLst/>
          </a:prstGeom>
        </p:spPr>
      </p:pic>
      <p:sp>
        <p:nvSpPr>
          <p:cNvPr id="17" name="Date Placeholder 5">
            <a:extLst>
              <a:ext uri="{FF2B5EF4-FFF2-40B4-BE49-F238E27FC236}">
                <a16:creationId xmlns:a16="http://schemas.microsoft.com/office/drawing/2014/main" id="{FFE66A6D-2997-4F20-85B5-01B00CED9E09}"/>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577641490"/>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wrap="square" lIns="0" tIns="0" rIns="0" bIns="0" anchor="t">
            <a:spAutoFit/>
          </a:bodyPr>
          <a:lstStyle/>
          <a:p>
            <a:r>
              <a:rPr lang="en-US"/>
              <a:t>Installing Docker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181073"/>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Docker Community Edition</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Windows: Windows 10 Professional or Enterprise</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Mac: OS X El Capitan 10.11 or later</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Linux</a:t>
            </a:r>
          </a:p>
          <a:p>
            <a:pPr marL="6350" indent="-171450">
              <a:spcBef>
                <a:spcPts val="328"/>
              </a:spcBef>
              <a:buClr>
                <a:srgbClr val="A9A57C"/>
              </a:buClr>
              <a:buFont typeface="Arial"/>
              <a:buChar char="•"/>
              <a:tabLst>
                <a:tab pos="121663" algn="l"/>
              </a:tabLst>
            </a:pPr>
            <a:r>
              <a:rPr lang="en-US" sz="1050">
                <a:solidFill>
                  <a:srgbClr val="2F2B20"/>
                </a:solidFill>
                <a:latin typeface="Arial"/>
                <a:cs typeface="Arial"/>
              </a:rPr>
              <a:t>Docker toolbox</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Legacy solution for Windows and Mac for versions that do not meet the version requirements.</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Utilizes the Virtual Box hypervisor for virtualization</a:t>
            </a:r>
          </a:p>
          <a:p>
            <a:pPr lvl="1" indent="-171450">
              <a:spcBef>
                <a:spcPts val="328"/>
              </a:spcBef>
              <a:buClr>
                <a:srgbClr val="A9A57C"/>
              </a:buClr>
              <a:buFont typeface="Arial"/>
              <a:buChar char="•"/>
              <a:tabLst>
                <a:tab pos="121663" algn="l"/>
              </a:tabLst>
            </a:pPr>
            <a:r>
              <a:rPr lang="en-US" sz="1050">
                <a:solidFill>
                  <a:schemeClr val="accent2"/>
                </a:solidFill>
                <a:latin typeface="Arial"/>
                <a:cs typeface="Arial"/>
              </a:rPr>
              <a:t>For this tutorial, Windows users regardless of version will use Docker toolbox</a:t>
            </a:r>
          </a:p>
          <a:p>
            <a:pPr lvl="1" indent="-171450">
              <a:spcBef>
                <a:spcPts val="328"/>
              </a:spcBef>
              <a:buClr>
                <a:srgbClr val="A9A57C"/>
              </a:buClr>
              <a:buFont typeface="Arial"/>
              <a:buChar char="•"/>
              <a:tabLst>
                <a:tab pos="121663" algn="l"/>
              </a:tabLst>
            </a:pPr>
            <a:endParaRPr lang="en-US" sz="900">
              <a:solidFill>
                <a:srgbClr val="2F2B20"/>
              </a:solidFill>
              <a:latin typeface="Arial"/>
              <a:cs typeface="Arial"/>
            </a:endParaRPr>
          </a:p>
        </p:txBody>
      </p:sp>
      <p:pic>
        <p:nvPicPr>
          <p:cNvPr id="10" name="Shape 87">
            <a:extLst>
              <a:ext uri="{FF2B5EF4-FFF2-40B4-BE49-F238E27FC236}">
                <a16:creationId xmlns:a16="http://schemas.microsoft.com/office/drawing/2014/main" id="{D31FD59E-61FB-1B4E-ADE5-A4280ED69103}"/>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8C20004-D301-A744-A45F-8C8537CD065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06474C29-CDF4-4020-A6D4-04DFF6C946BA}"/>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193659149"/>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wrap="square" lIns="0" tIns="0" rIns="0" bIns="0" anchor="t">
            <a:spAutoFit/>
          </a:bodyPr>
          <a:lstStyle/>
          <a:p>
            <a:pPr algn="l"/>
            <a:r>
              <a:rPr lang="en-US">
                <a:ea typeface="Tahoma"/>
              </a:rPr>
              <a:t>Why Docker?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942546"/>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Probably the most popular containerization software</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Offers a variety of prebuilt images including:</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Python</a:t>
            </a:r>
            <a:endParaRPr lang="en-US" sz="1050">
              <a:latin typeface="Arial"/>
              <a:cs typeface="Arial"/>
            </a:endParaRP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Perl</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NodeJS</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Ubuntu</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Very well documented with a large community creating and supporting docker images.</a:t>
            </a:r>
          </a:p>
          <a:p>
            <a:pPr marL="177800" indent="-171450">
              <a:spcBef>
                <a:spcPts val="328"/>
              </a:spcBef>
              <a:buClr>
                <a:srgbClr val="A9A57C"/>
              </a:buClr>
              <a:buFont typeface="Arial"/>
              <a:buChar char="•"/>
              <a:tabLst>
                <a:tab pos="121663" algn="l"/>
              </a:tabLst>
            </a:pPr>
            <a:r>
              <a:rPr lang="en-US" sz="1050" err="1">
                <a:solidFill>
                  <a:srgbClr val="2F2B20"/>
                </a:solidFill>
                <a:latin typeface="Arial"/>
                <a:cs typeface="Arial"/>
              </a:rPr>
              <a:t>DockerHub</a:t>
            </a:r>
            <a:r>
              <a:rPr lang="en-US" sz="1050">
                <a:solidFill>
                  <a:srgbClr val="2F2B20"/>
                </a:solidFill>
                <a:latin typeface="Arial"/>
                <a:cs typeface="Arial"/>
              </a:rPr>
              <a:t> </a:t>
            </a:r>
          </a:p>
          <a:p>
            <a:pPr lvl="1" indent="-171450">
              <a:spcBef>
                <a:spcPts val="328"/>
              </a:spcBef>
              <a:buClr>
                <a:srgbClr val="A9A57C"/>
              </a:buClr>
              <a:buFont typeface="Arial"/>
              <a:buChar char="•"/>
              <a:tabLst>
                <a:tab pos="121663" algn="l"/>
              </a:tabLst>
            </a:pPr>
            <a:endParaRPr lang="en-US" sz="900">
              <a:solidFill>
                <a:srgbClr val="2F2B20"/>
              </a:solidFill>
              <a:latin typeface="Arial"/>
              <a:cs typeface="Arial"/>
            </a:endParaRPr>
          </a:p>
        </p:txBody>
      </p:sp>
      <p:pic>
        <p:nvPicPr>
          <p:cNvPr id="10" name="Shape 87">
            <a:extLst>
              <a:ext uri="{FF2B5EF4-FFF2-40B4-BE49-F238E27FC236}">
                <a16:creationId xmlns:a16="http://schemas.microsoft.com/office/drawing/2014/main" id="{B0DFF044-2ED9-CD49-B33F-8C240E077C27}"/>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1F6B14F-B67D-1249-A22A-A1F67420674D}"/>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2FE1F83B-E105-4BB1-8493-62AEE2FC406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84773595"/>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17932</TotalTime>
  <Words>4450</Words>
  <Application>Microsoft Office PowerPoint</Application>
  <PresentationFormat>Custom</PresentationFormat>
  <Paragraphs>667</Paragraphs>
  <Slides>61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Ariel</vt:lpstr>
      <vt:lpstr>Helvetica Neue</vt:lpstr>
      <vt:lpstr>Arial</vt:lpstr>
      <vt:lpstr>Calibri</vt:lpstr>
      <vt:lpstr>Consolas</vt:lpstr>
      <vt:lpstr>Courier New</vt:lpstr>
      <vt:lpstr>Tahoma</vt:lpstr>
      <vt:lpstr>Times New Roman</vt:lpstr>
      <vt:lpstr>Office Theme</vt:lpstr>
      <vt:lpstr>PowerPoint Presentation</vt:lpstr>
      <vt:lpstr>Outline</vt:lpstr>
      <vt:lpstr>Introduction to Containers</vt:lpstr>
      <vt:lpstr>What is a container?</vt:lpstr>
      <vt:lpstr>Virtualization (1)</vt:lpstr>
      <vt:lpstr>Virtualization (2)</vt:lpstr>
      <vt:lpstr>Containerization software</vt:lpstr>
      <vt:lpstr>Installing Docker</vt:lpstr>
      <vt:lpstr>Why Docker?</vt:lpstr>
      <vt:lpstr>Docker Nuts and Bolts</vt:lpstr>
      <vt:lpstr>Docker Commands</vt:lpstr>
      <vt:lpstr>Running Docker Containers</vt:lpstr>
      <vt:lpstr>Containerized Hello World</vt:lpstr>
      <vt:lpstr>Docker Image and Container Commands</vt:lpstr>
      <vt:lpstr>Docker Utility Commands</vt:lpstr>
      <vt:lpstr>Demo 1: Running Containerized Python</vt:lpstr>
      <vt:lpstr>Demo 1: Python</vt:lpstr>
      <vt:lpstr>Building Docker Containers</vt:lpstr>
      <vt:lpstr>Demo 2: Building an Ubuntu Container</vt:lpstr>
      <vt:lpstr>Demo 2: Setup</vt:lpstr>
      <vt:lpstr>Demo 2: Ubuntu w/ GCC</vt:lpstr>
      <vt:lpstr>Editing Docker Images</vt:lpstr>
      <vt:lpstr>Mounting and Accessing files</vt:lpstr>
      <vt:lpstr>Mounting and Accessing files</vt:lpstr>
      <vt:lpstr>Demo 2 (Cont.): Mounting</vt:lpstr>
      <vt:lpstr>Demo 3: NCL container</vt:lpstr>
      <vt:lpstr>Dockerhub</vt:lpstr>
      <vt:lpstr>Dockerhub Commands</vt:lpstr>
      <vt:lpstr>Docker-Compose</vt:lpstr>
      <vt:lpstr>Docker-Compose Commands</vt:lpstr>
      <vt:lpstr>Part 2: Containers for HPC with Singularity</vt:lpstr>
      <vt:lpstr>Part 2 Outline</vt:lpstr>
      <vt:lpstr>Why Singularity?</vt:lpstr>
      <vt:lpstr>Singularity Overview</vt:lpstr>
      <vt:lpstr>The Singularity Workflow</vt:lpstr>
      <vt:lpstr>Where do I find existing containers?</vt:lpstr>
      <vt:lpstr>Key Singularity Commands</vt:lpstr>
      <vt:lpstr>Running containers</vt:lpstr>
      <vt:lpstr>Running Containers</vt:lpstr>
      <vt:lpstr>Building containers</vt:lpstr>
      <vt:lpstr>There are 3 ways to build a Singularity container</vt:lpstr>
      <vt:lpstr>What is a recipe?</vt:lpstr>
      <vt:lpstr>Container Formats</vt:lpstr>
      <vt:lpstr>1. Building a container interactively (demo)</vt:lpstr>
      <vt:lpstr>2. Building a container on Singularity Hub (basic steps)</vt:lpstr>
      <vt:lpstr>3. Building a container with Sylabs Remote Builder (demo)</vt:lpstr>
      <vt:lpstr>Thank you!</vt:lpstr>
      <vt:lpstr>Extra slides</vt:lpstr>
      <vt:lpstr>Hands-on Example</vt:lpstr>
      <vt:lpstr>Go to the example directory </vt:lpstr>
      <vt:lpstr>Prepare and upload your recipe</vt:lpstr>
      <vt:lpstr>Build your container on ‘shub’</vt:lpstr>
      <vt:lpstr>Now pull your container from ‘shub’ and run it! </vt:lpstr>
      <vt:lpstr>Notes: MPI and GPUs</vt:lpstr>
      <vt:lpstr>Notes: MPI-enabled containers</vt:lpstr>
      <vt:lpstr>Running containers on GPUs</vt:lpstr>
      <vt:lpstr>Troubleshooting and Caveats</vt:lpstr>
      <vt:lpstr>Troubleshooting (1)</vt:lpstr>
      <vt:lpstr>Troubleshooting (2)</vt:lpstr>
      <vt:lpstr>Caveats (1)</vt:lpstr>
      <vt:lpstr>Caveats (2): Moving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Daniel Trahan</cp:lastModifiedBy>
  <cp:revision>216</cp:revision>
  <cp:lastPrinted>2018-03-07T22:12:57Z</cp:lastPrinted>
  <dcterms:created xsi:type="dcterms:W3CDTF">2018-02-28T04:20:27Z</dcterms:created>
  <dcterms:modified xsi:type="dcterms:W3CDTF">2020-04-17T14:57:04Z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